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1" r:id="rId2"/>
  </p:sldMasterIdLst>
  <p:notesMasterIdLst>
    <p:notesMasterId r:id="rId23"/>
  </p:notesMasterIdLst>
  <p:handoutMasterIdLst>
    <p:handoutMasterId r:id="rId24"/>
  </p:handoutMasterIdLst>
  <p:sldIdLst>
    <p:sldId id="257" r:id="rId3"/>
    <p:sldId id="258" r:id="rId4"/>
    <p:sldId id="281" r:id="rId5"/>
    <p:sldId id="282" r:id="rId6"/>
    <p:sldId id="259" r:id="rId7"/>
    <p:sldId id="283" r:id="rId8"/>
    <p:sldId id="284" r:id="rId9"/>
    <p:sldId id="286" r:id="rId10"/>
    <p:sldId id="266" r:id="rId11"/>
    <p:sldId id="289" r:id="rId12"/>
    <p:sldId id="299" r:id="rId13"/>
    <p:sldId id="291" r:id="rId14"/>
    <p:sldId id="293" r:id="rId15"/>
    <p:sldId id="306" r:id="rId16"/>
    <p:sldId id="310" r:id="rId17"/>
    <p:sldId id="311" r:id="rId18"/>
    <p:sldId id="309" r:id="rId19"/>
    <p:sldId id="308" r:id="rId20"/>
    <p:sldId id="296" r:id="rId21"/>
    <p:sldId id="313" r:id="rId22"/>
  </p:sldIdLst>
  <p:sldSz cx="9144000" cy="6858000" type="screen4x3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1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1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1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1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12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12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12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12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12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 userDrawn="1">
          <p15:clr>
            <a:srgbClr val="A4A3A4"/>
          </p15:clr>
        </p15:guide>
        <p15:guide id="2" pos="392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on Wittchen" initials="MW" lastIdx="3" clrIdx="0">
    <p:extLst>
      <p:ext uri="{19B8F6BF-5375-455C-9EA6-DF929625EA0E}">
        <p15:presenceInfo xmlns:p15="http://schemas.microsoft.com/office/powerpoint/2012/main" userId="01e1de499928cafe" providerId="Windows Live"/>
      </p:ext>
    </p:extLst>
  </p:cmAuthor>
  <p:cmAuthor id="2" name="Lena" initials="L" lastIdx="2" clrIdx="1">
    <p:extLst>
      <p:ext uri="{19B8F6BF-5375-455C-9EA6-DF929625EA0E}">
        <p15:presenceInfo xmlns:p15="http://schemas.microsoft.com/office/powerpoint/2012/main" userId="Le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586C"/>
    <a:srgbClr val="CD0921"/>
    <a:srgbClr val="DA0817"/>
    <a:srgbClr val="3E5978"/>
    <a:srgbClr val="DBA619"/>
    <a:srgbClr val="BB74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5" autoAdjust="0"/>
    <p:restoredTop sz="86410"/>
  </p:normalViewPr>
  <p:slideViewPr>
    <p:cSldViewPr showGuides="1">
      <p:cViewPr varScale="1">
        <p:scale>
          <a:sx n="59" d="100"/>
          <a:sy n="59" d="100"/>
        </p:scale>
        <p:origin x="1424" y="60"/>
      </p:cViewPr>
      <p:guideLst>
        <p:guide orient="horz" pos="1026"/>
        <p:guide pos="3923"/>
      </p:guideLst>
    </p:cSldViewPr>
  </p:slideViewPr>
  <p:outlineViewPr>
    <p:cViewPr>
      <p:scale>
        <a:sx n="20" d="100"/>
        <a:sy n="20" d="100"/>
      </p:scale>
      <p:origin x="0" y="-36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0E7D95E-4DA4-4612-9F65-BA00DFC8DE8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5390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71093FF-3544-4361-A4F5-56FE63D3FE7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31124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ヒラギノ角ゴ Pro W3" pitchFamily="-11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ヒラギノ角ゴ Pro W3" pitchFamily="-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ヒラギノ角ゴ Pro W3" pitchFamily="-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ヒラギノ角ゴ Pro W3" pitchFamily="-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ヒラギノ角ゴ Pro W3" pitchFamily="-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093FF-3544-4361-A4F5-56FE63D3FE70}" type="slidenum">
              <a:rPr lang="de-DE" altLang="de-DE" smtClean="0"/>
              <a:pPr/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62832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093FF-3544-4361-A4F5-56FE63D3FE70}" type="slidenum">
              <a:rPr lang="de-DE" altLang="de-DE" smtClean="0"/>
              <a:pPr/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71791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 smtClean="0"/>
              <a:t>Sheltered</a:t>
            </a:r>
            <a:r>
              <a:rPr lang="de-DE" dirty="0" smtClean="0"/>
              <a:t> </a:t>
            </a:r>
            <a:r>
              <a:rPr lang="de-DE" dirty="0" err="1" smtClean="0"/>
              <a:t>workshop</a:t>
            </a:r>
            <a:r>
              <a:rPr lang="de-DE" dirty="0" smtClean="0"/>
              <a:t> (n=9, 40,9%), </a:t>
            </a:r>
            <a:r>
              <a:rPr lang="de-DE" dirty="0" err="1" smtClean="0"/>
              <a:t>Pre-vocational</a:t>
            </a:r>
            <a:r>
              <a:rPr lang="de-DE" dirty="0" smtClean="0"/>
              <a:t> </a:t>
            </a:r>
            <a:r>
              <a:rPr lang="de-DE" dirty="0" err="1" smtClean="0"/>
              <a:t>training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people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a </a:t>
            </a:r>
            <a:r>
              <a:rPr lang="de-DE" dirty="0" err="1" smtClean="0"/>
              <a:t>learning</a:t>
            </a:r>
            <a:r>
              <a:rPr lang="de-DE" dirty="0" smtClean="0"/>
              <a:t> </a:t>
            </a:r>
            <a:r>
              <a:rPr lang="de-DE" dirty="0" err="1" smtClean="0"/>
              <a:t>disability</a:t>
            </a:r>
            <a:r>
              <a:rPr lang="de-DE" dirty="0" smtClean="0"/>
              <a:t> (n=8, 36,4%), </a:t>
            </a:r>
            <a:r>
              <a:rPr lang="de-DE" dirty="0" err="1" smtClean="0"/>
              <a:t>Supported</a:t>
            </a:r>
            <a:r>
              <a:rPr lang="de-DE" dirty="0" smtClean="0"/>
              <a:t> </a:t>
            </a:r>
            <a:r>
              <a:rPr lang="de-DE" dirty="0" err="1" smtClean="0"/>
              <a:t>employment</a:t>
            </a:r>
            <a:r>
              <a:rPr lang="de-DE" dirty="0" smtClean="0"/>
              <a:t> (n=5, 22,7%)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093FF-3544-4361-A4F5-56FE63D3FE70}" type="slidenum">
              <a:rPr lang="de-DE" altLang="de-DE" smtClean="0"/>
              <a:pPr/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51199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093FF-3544-4361-A4F5-56FE63D3FE70}" type="slidenum">
              <a:rPr lang="de-DE" altLang="de-DE" smtClean="0"/>
              <a:pPr/>
              <a:t>17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18192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093FF-3544-4361-A4F5-56FE63D3FE70}" type="slidenum">
              <a:rPr lang="de-DE" altLang="de-DE" smtClean="0"/>
              <a:pPr/>
              <a:t>19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11854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5" name="Fußzeilenplatzhalter 3"/>
          <p:cNvSpPr txBox="1">
            <a:spLocks/>
          </p:cNvSpPr>
          <p:nvPr userDrawn="1"/>
        </p:nvSpPr>
        <p:spPr bwMode="auto">
          <a:xfrm>
            <a:off x="467544" y="6019800"/>
            <a:ext cx="1447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4A657D"/>
                </a:solidFill>
                <a:latin typeface="Arial Narrow" panose="020B0606020202030204" pitchFamily="34" charset="0"/>
                <a:ea typeface="Batang" pitchFamily="18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9pPr>
          </a:lstStyle>
          <a:p>
            <a:r>
              <a:rPr lang="de-DE" altLang="de-DE" dirty="0" smtClean="0"/>
              <a:t>Unit </a:t>
            </a:r>
            <a:r>
              <a:rPr lang="de-DE" altLang="de-DE" dirty="0" err="1" smtClean="0"/>
              <a:t>of</a:t>
            </a:r>
            <a:r>
              <a:rPr lang="de-DE" altLang="de-DE" dirty="0" smtClean="0"/>
              <a:t> Labour </a:t>
            </a:r>
            <a:r>
              <a:rPr lang="de-DE" altLang="de-DE" dirty="0" err="1" smtClean="0"/>
              <a:t>and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Vocational</a:t>
            </a:r>
            <a:r>
              <a:rPr lang="de-DE" altLang="de-DE" dirty="0" smtClean="0"/>
              <a:t> Rehabilitation</a:t>
            </a:r>
          </a:p>
          <a:p>
            <a:r>
              <a:rPr lang="de-DE" altLang="de-DE" dirty="0" smtClean="0"/>
              <a:t>Prof. Dr. M. Niehaus</a:t>
            </a:r>
            <a:endParaRPr lang="de-DE" altLang="de-DE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00600" y="6019800"/>
            <a:ext cx="1447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4A657D"/>
                </a:solidFill>
                <a:latin typeface="Arial Narrow" panose="020B0606020202030204" pitchFamily="34" charset="0"/>
                <a:ea typeface="Batang" pitchFamily="18" charset="-127"/>
              </a:defRPr>
            </a:lvl1pPr>
          </a:lstStyle>
          <a:p>
            <a:r>
              <a:rPr lang="de-DE" altLang="de-DE" smtClean="0"/>
              <a:t>Elena Brinkmann, Marie Heide, Lena Bergs University of Cologne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211553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00600" y="6019800"/>
            <a:ext cx="1447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4A657D"/>
                </a:solidFill>
                <a:latin typeface="Arial Narrow" panose="020B0606020202030204" pitchFamily="34" charset="0"/>
                <a:ea typeface="Batang" pitchFamily="18" charset="-127"/>
              </a:defRPr>
            </a:lvl1pPr>
          </a:lstStyle>
          <a:p>
            <a:r>
              <a:rPr lang="de-DE" altLang="de-DE" smtClean="0"/>
              <a:t>Elena Brinkmann, Marie Heide, Lena Bergs University of Cologne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838546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00600" y="6019800"/>
            <a:ext cx="1447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4A657D"/>
                </a:solidFill>
                <a:latin typeface="Arial Narrow" panose="020B0606020202030204" pitchFamily="34" charset="0"/>
                <a:ea typeface="Batang" pitchFamily="18" charset="-127"/>
              </a:defRPr>
            </a:lvl1pPr>
          </a:lstStyle>
          <a:p>
            <a:r>
              <a:rPr lang="de-DE" altLang="de-DE" smtClean="0"/>
              <a:t>Elena Brinkmann, Marie Heide, Lena Bergs University of Cologne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610230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4953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49530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00600" y="6019800"/>
            <a:ext cx="1447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4A657D"/>
                </a:solidFill>
                <a:latin typeface="Arial Narrow" panose="020B0606020202030204" pitchFamily="34" charset="0"/>
                <a:ea typeface="Batang" pitchFamily="18" charset="-127"/>
              </a:defRPr>
            </a:lvl1pPr>
          </a:lstStyle>
          <a:p>
            <a:r>
              <a:rPr lang="de-DE" altLang="de-DE" smtClean="0"/>
              <a:t>Elena Brinkmann, Marie Heide, Lena Bergs University of Cologne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038885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Elena Brinkmann, Marie Heide, Lena Bergs University of Cologne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971D-487D-4421-830B-FC923BEC63F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8420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Elena Brinkmann, Marie Heide, Lena Bergs University of Cologne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971D-487D-4421-830B-FC923BEC63F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9883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Elena Brinkmann, Marie Heide, Lena Bergs University of Cologne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971D-487D-4421-830B-FC923BEC63F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3303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Elena Brinkmann, Marie Heide, Lena Bergs University of Cologne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971D-487D-4421-830B-FC923BEC63F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3253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Elena Brinkmann, Marie Heide, Lena Bergs University of Cologne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971D-487D-4421-830B-FC923BEC63F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2211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Elena Brinkmann, Marie Heide, Lena Bergs University of Cologne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971D-487D-4421-830B-FC923BEC63F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902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Elena Brinkmann, Marie Heide, Lena Bergs University of Cologne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971D-487D-4421-830B-FC923BEC63F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6004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00600" y="6019800"/>
            <a:ext cx="1447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4A657D"/>
                </a:solidFill>
                <a:latin typeface="Arial Narrow" panose="020B0606020202030204" pitchFamily="34" charset="0"/>
                <a:ea typeface="Batang" pitchFamily="18" charset="-127"/>
              </a:defRPr>
            </a:lvl1pPr>
          </a:lstStyle>
          <a:p>
            <a:r>
              <a:rPr lang="de-DE" altLang="de-DE" smtClean="0"/>
              <a:t>Elena Brinkmann, Marie Heide, Lena Bergs University of Cologne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0786631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Elena Brinkmann, Marie Heide, Lena Bergs University of Cologne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971D-487D-4421-830B-FC923BEC63F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1257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Elena Brinkmann, Marie Heide, Lena Bergs University of Cologne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971D-487D-4421-830B-FC923BEC63F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51693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Elena Brinkmann, Marie Heide, Lena Bergs University of Cologne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971D-487D-4421-830B-FC923BEC63F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1112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1430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628800"/>
            <a:ext cx="7772400" cy="396044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00600" y="6019800"/>
            <a:ext cx="1447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4A657D"/>
                </a:solidFill>
                <a:latin typeface="Arial Narrow" panose="020B0606020202030204" pitchFamily="34" charset="0"/>
                <a:ea typeface="Batang" pitchFamily="18" charset="-127"/>
              </a:defRPr>
            </a:lvl1pPr>
          </a:lstStyle>
          <a:p>
            <a:r>
              <a:rPr lang="de-DE" altLang="de-DE" smtClean="0"/>
              <a:t>Elena Brinkmann, Marie Heide, Lena Bergs University of Cologne</a:t>
            </a:r>
            <a:endParaRPr lang="de-DE" altLang="de-DE" dirty="0"/>
          </a:p>
        </p:txBody>
      </p:sp>
      <p:sp>
        <p:nvSpPr>
          <p:cNvPr id="8" name="Textfeld 7"/>
          <p:cNvSpPr txBox="1"/>
          <p:nvPr userDrawn="1"/>
        </p:nvSpPr>
        <p:spPr>
          <a:xfrm>
            <a:off x="3707904" y="6028267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olidFill>
                  <a:srgbClr val="2B586C"/>
                </a:solidFill>
              </a:rPr>
              <a:t>- </a:t>
            </a:r>
            <a:fld id="{CC63CF9F-851D-4B0A-BD64-0AB369C44CA5}" type="slidenum">
              <a:rPr lang="de-DE" sz="1800" smtClean="0">
                <a:solidFill>
                  <a:srgbClr val="2B586C"/>
                </a:solidFill>
              </a:rPr>
              <a:pPr/>
              <a:t>‹Nr.›</a:t>
            </a:fld>
            <a:r>
              <a:rPr lang="de-DE" sz="1800" dirty="0" smtClean="0">
                <a:solidFill>
                  <a:srgbClr val="2B586C"/>
                </a:solidFill>
              </a:rPr>
              <a:t> -</a:t>
            </a:r>
            <a:endParaRPr lang="en-GB" sz="1800" dirty="0">
              <a:solidFill>
                <a:srgbClr val="2B58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450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00600" y="6019800"/>
            <a:ext cx="1447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4A657D"/>
                </a:solidFill>
                <a:latin typeface="Arial Narrow" panose="020B0606020202030204" pitchFamily="34" charset="0"/>
                <a:ea typeface="Batang" pitchFamily="18" charset="-127"/>
              </a:defRPr>
            </a:lvl1pPr>
          </a:lstStyle>
          <a:p>
            <a:r>
              <a:rPr lang="de-DE" altLang="de-DE" smtClean="0"/>
              <a:t>Elena Brinkmann, Marie Heide, Lena Bergs University of Cologne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780954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581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581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Elena Brinkmann, Marie Heide, Lena Bergs University of Cologne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45290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4800600" y="6019800"/>
            <a:ext cx="1447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4A657D"/>
                </a:solidFill>
                <a:latin typeface="Arial Narrow" panose="020B0606020202030204" pitchFamily="34" charset="0"/>
                <a:ea typeface="Batang" pitchFamily="18" charset="-127"/>
              </a:defRPr>
            </a:lvl1pPr>
          </a:lstStyle>
          <a:p>
            <a:r>
              <a:rPr lang="de-DE" altLang="de-DE" smtClean="0"/>
              <a:t>Elena Brinkmann, Marie Heide, Lena Bergs University of Cologne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671247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00600" y="6019800"/>
            <a:ext cx="1447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4A657D"/>
                </a:solidFill>
                <a:latin typeface="Arial Narrow" panose="020B0606020202030204" pitchFamily="34" charset="0"/>
                <a:ea typeface="Batang" pitchFamily="18" charset="-127"/>
              </a:defRPr>
            </a:lvl1pPr>
          </a:lstStyle>
          <a:p>
            <a:r>
              <a:rPr lang="de-DE" altLang="de-DE" smtClean="0"/>
              <a:t>Elena Brinkmann, Marie Heide, Lena Bergs University of Cologne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719516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00600" y="6019800"/>
            <a:ext cx="1447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4A657D"/>
                </a:solidFill>
                <a:latin typeface="Arial Narrow" panose="020B0606020202030204" pitchFamily="34" charset="0"/>
                <a:ea typeface="Batang" pitchFamily="18" charset="-127"/>
              </a:defRPr>
            </a:lvl1pPr>
          </a:lstStyle>
          <a:p>
            <a:r>
              <a:rPr lang="de-DE" altLang="de-DE" smtClean="0"/>
              <a:t>Elena Brinkmann, Marie Heide, Lena Bergs University of Cologne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755133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00600" y="6019800"/>
            <a:ext cx="1447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4A657D"/>
                </a:solidFill>
                <a:latin typeface="Arial Narrow" panose="020B0606020202030204" pitchFamily="34" charset="0"/>
                <a:ea typeface="Batang" pitchFamily="18" charset="-127"/>
              </a:defRPr>
            </a:lvl1pPr>
          </a:lstStyle>
          <a:p>
            <a:r>
              <a:rPr lang="de-DE" altLang="de-DE" smtClean="0"/>
              <a:t>Elena Brinkmann, Marie Heide, Lena Bergs University of Cologne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357679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PP_Fond_0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7239000" y="5791200"/>
            <a:ext cx="12954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  <a:br>
              <a:rPr lang="de-DE" altLang="de-DE" smtClean="0"/>
            </a:br>
            <a:endParaRPr lang="de-DE" altLang="de-DE" smtClean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00600" y="6019800"/>
            <a:ext cx="1447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4A657D"/>
                </a:solidFill>
                <a:latin typeface="Arial Narrow" panose="020B0606020202030204" pitchFamily="34" charset="0"/>
                <a:ea typeface="Batang" pitchFamily="18" charset="-127"/>
              </a:defRPr>
            </a:lvl1pPr>
          </a:lstStyle>
          <a:p>
            <a:r>
              <a:rPr lang="de-DE" altLang="de-DE" smtClean="0"/>
              <a:t>Elena Brinkmann, Marie Heide, Lena Bergs University of Cologne</a:t>
            </a:r>
            <a:endParaRPr lang="de-DE" altLang="de-DE" dirty="0"/>
          </a:p>
        </p:txBody>
      </p:sp>
      <p:grpSp>
        <p:nvGrpSpPr>
          <p:cNvPr id="1035" name="Group 11"/>
          <p:cNvGrpSpPr>
            <a:grpSpLocks/>
          </p:cNvGrpSpPr>
          <p:nvPr/>
        </p:nvGrpSpPr>
        <p:grpSpPr bwMode="auto">
          <a:xfrm>
            <a:off x="0" y="5715000"/>
            <a:ext cx="8229600" cy="762000"/>
            <a:chOff x="0" y="3792"/>
            <a:chExt cx="5184" cy="480"/>
          </a:xfrm>
        </p:grpSpPr>
        <p:pic>
          <p:nvPicPr>
            <p:cNvPr id="1036" name="Picture 12" descr="D:\Sonstige_Daten\Grafik\ppt_UzK_Logo-blau-kleine-Datei.gif"/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3888"/>
              <a:ext cx="384" cy="384"/>
            </a:xfrm>
            <a:prstGeom prst="rect">
              <a:avLst/>
            </a:prstGeom>
            <a:solidFill>
              <a:schemeClr val="bg1"/>
            </a:solidFill>
          </p:spPr>
        </p:pic>
        <p:grpSp>
          <p:nvGrpSpPr>
            <p:cNvPr id="1037" name="Group 13"/>
            <p:cNvGrpSpPr>
              <a:grpSpLocks/>
            </p:cNvGrpSpPr>
            <p:nvPr userDrawn="1"/>
          </p:nvGrpSpPr>
          <p:grpSpPr bwMode="auto">
            <a:xfrm>
              <a:off x="0" y="3792"/>
              <a:ext cx="5156" cy="0"/>
              <a:chOff x="0" y="3840"/>
              <a:chExt cx="5156" cy="0"/>
            </a:xfrm>
          </p:grpSpPr>
          <p:sp>
            <p:nvSpPr>
              <p:cNvPr id="1038" name="Line 14"/>
              <p:cNvSpPr>
                <a:spLocks noChangeShapeType="1"/>
              </p:cNvSpPr>
              <p:nvPr userDrawn="1"/>
            </p:nvSpPr>
            <p:spPr bwMode="auto">
              <a:xfrm>
                <a:off x="0" y="3840"/>
                <a:ext cx="748" cy="0"/>
              </a:xfrm>
              <a:prstGeom prst="line">
                <a:avLst/>
              </a:prstGeom>
              <a:noFill/>
              <a:ln w="69850">
                <a:solidFill>
                  <a:srgbClr val="83AF2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9" name="Line 15"/>
              <p:cNvSpPr>
                <a:spLocks noChangeShapeType="1"/>
              </p:cNvSpPr>
              <p:nvPr userDrawn="1"/>
            </p:nvSpPr>
            <p:spPr bwMode="auto">
              <a:xfrm>
                <a:off x="752" y="3840"/>
                <a:ext cx="748" cy="0"/>
              </a:xfrm>
              <a:prstGeom prst="line">
                <a:avLst/>
              </a:prstGeom>
              <a:noFill/>
              <a:ln w="69850">
                <a:solidFill>
                  <a:srgbClr val="7D321D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40" name="Line 16"/>
              <p:cNvSpPr>
                <a:spLocks noChangeShapeType="1"/>
              </p:cNvSpPr>
              <p:nvPr userDrawn="1"/>
            </p:nvSpPr>
            <p:spPr bwMode="auto">
              <a:xfrm>
                <a:off x="1480" y="3840"/>
                <a:ext cx="748" cy="0"/>
              </a:xfrm>
              <a:prstGeom prst="line">
                <a:avLst/>
              </a:prstGeom>
              <a:noFill/>
              <a:ln w="69850">
                <a:solidFill>
                  <a:srgbClr val="AF111D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41" name="Line 17"/>
              <p:cNvSpPr>
                <a:spLocks noChangeShapeType="1"/>
              </p:cNvSpPr>
              <p:nvPr userDrawn="1"/>
            </p:nvSpPr>
            <p:spPr bwMode="auto">
              <a:xfrm>
                <a:off x="2216" y="3840"/>
                <a:ext cx="748" cy="0"/>
              </a:xfrm>
              <a:prstGeom prst="line">
                <a:avLst/>
              </a:prstGeom>
              <a:noFill/>
              <a:ln w="69850">
                <a:solidFill>
                  <a:srgbClr val="590F6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42" name="Line 18"/>
              <p:cNvSpPr>
                <a:spLocks noChangeShapeType="1"/>
              </p:cNvSpPr>
              <p:nvPr userDrawn="1"/>
            </p:nvSpPr>
            <p:spPr bwMode="auto">
              <a:xfrm>
                <a:off x="2936" y="3840"/>
                <a:ext cx="748" cy="0"/>
              </a:xfrm>
              <a:prstGeom prst="line">
                <a:avLst/>
              </a:prstGeom>
              <a:noFill/>
              <a:ln w="69850">
                <a:solidFill>
                  <a:srgbClr val="0082C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43" name="Line 19"/>
              <p:cNvSpPr>
                <a:spLocks noChangeShapeType="1"/>
              </p:cNvSpPr>
              <p:nvPr userDrawn="1"/>
            </p:nvSpPr>
            <p:spPr bwMode="auto">
              <a:xfrm>
                <a:off x="3664" y="3840"/>
                <a:ext cx="748" cy="0"/>
              </a:xfrm>
              <a:prstGeom prst="line">
                <a:avLst/>
              </a:prstGeom>
              <a:noFill/>
              <a:ln w="69850">
                <a:solidFill>
                  <a:srgbClr val="DBA61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44" name="Line 20"/>
              <p:cNvSpPr>
                <a:spLocks noChangeShapeType="1"/>
              </p:cNvSpPr>
              <p:nvPr userDrawn="1"/>
            </p:nvSpPr>
            <p:spPr bwMode="auto">
              <a:xfrm>
                <a:off x="4408" y="3840"/>
                <a:ext cx="748" cy="0"/>
              </a:xfrm>
              <a:prstGeom prst="line">
                <a:avLst/>
              </a:prstGeom>
              <a:noFill/>
              <a:ln w="69850">
                <a:solidFill>
                  <a:srgbClr val="91C4E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7" name="Fußzeilenplatzhalter 3"/>
          <p:cNvSpPr txBox="1">
            <a:spLocks/>
          </p:cNvSpPr>
          <p:nvPr userDrawn="1"/>
        </p:nvSpPr>
        <p:spPr bwMode="auto">
          <a:xfrm>
            <a:off x="467544" y="6019800"/>
            <a:ext cx="1447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4A657D"/>
                </a:solidFill>
                <a:latin typeface="Arial Narrow" panose="020B0606020202030204" pitchFamily="34" charset="0"/>
                <a:ea typeface="Batang" pitchFamily="18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  <a:cs typeface="+mn-cs"/>
              </a:defRPr>
            </a:lvl9pPr>
          </a:lstStyle>
          <a:p>
            <a:r>
              <a:rPr lang="de-DE" altLang="de-DE" dirty="0" smtClean="0"/>
              <a:t>Unit </a:t>
            </a:r>
            <a:r>
              <a:rPr lang="de-DE" altLang="de-DE" dirty="0" err="1" smtClean="0"/>
              <a:t>of</a:t>
            </a:r>
            <a:r>
              <a:rPr lang="de-DE" altLang="de-DE" dirty="0" smtClean="0"/>
              <a:t> Labour </a:t>
            </a:r>
            <a:r>
              <a:rPr lang="de-DE" altLang="de-DE" dirty="0" err="1" smtClean="0"/>
              <a:t>and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Vocational</a:t>
            </a:r>
            <a:r>
              <a:rPr lang="de-DE" altLang="de-DE" dirty="0" smtClean="0"/>
              <a:t> Rehabilitation</a:t>
            </a:r>
          </a:p>
          <a:p>
            <a:r>
              <a:rPr lang="de-DE" altLang="de-DE" dirty="0" smtClean="0"/>
              <a:t>Prof. Dr. M. Niehaus</a:t>
            </a:r>
            <a:endParaRPr lang="de-DE" alt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CD092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D0921"/>
          </a:solidFill>
          <a:latin typeface="Arial" panose="020B0604020202020204" pitchFamily="34" charset="0"/>
          <a:ea typeface="ヒラギノ角ゴ Pro W3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D0921"/>
          </a:solidFill>
          <a:latin typeface="Arial" panose="020B0604020202020204" pitchFamily="34" charset="0"/>
          <a:ea typeface="ヒラギノ角ゴ Pro W3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D0921"/>
          </a:solidFill>
          <a:latin typeface="Arial" panose="020B0604020202020204" pitchFamily="34" charset="0"/>
          <a:ea typeface="ヒラギノ角ゴ Pro W3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D0921"/>
          </a:solidFill>
          <a:latin typeface="Arial" panose="020B0604020202020204" pitchFamily="34" charset="0"/>
          <a:ea typeface="ヒラギノ角ゴ Pro W3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D0921"/>
          </a:solidFill>
          <a:latin typeface="Arial" panose="020B0604020202020204" pitchFamily="34" charset="0"/>
          <a:ea typeface="ヒラギノ角ゴ Pro W3" pitchFamily="-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D0921"/>
          </a:solidFill>
          <a:latin typeface="Arial" panose="020B0604020202020204" pitchFamily="34" charset="0"/>
          <a:ea typeface="ヒラギノ角ゴ Pro W3" pitchFamily="-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D0921"/>
          </a:solidFill>
          <a:latin typeface="Arial" panose="020B0604020202020204" pitchFamily="34" charset="0"/>
          <a:ea typeface="ヒラギノ角ゴ Pro W3" pitchFamily="-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D0921"/>
          </a:solidFill>
          <a:latin typeface="Arial" panose="020B0604020202020204" pitchFamily="34" charset="0"/>
          <a:ea typeface="ヒラギノ角ゴ Pro W3" pitchFamily="-11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3200" b="1" kern="1200">
          <a:solidFill>
            <a:srgbClr val="2B586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 kern="1200">
          <a:solidFill>
            <a:srgbClr val="2B586C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Times" panose="02020603050405020304" pitchFamily="18" charset="0"/>
        <a:buChar char="-"/>
        <a:defRPr sz="2400" b="1" kern="1200">
          <a:solidFill>
            <a:srgbClr val="2B586C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imes" panose="02020603050405020304" pitchFamily="18" charset="0"/>
        <a:buChar char="›"/>
        <a:defRPr sz="2000" b="1" kern="1200">
          <a:solidFill>
            <a:srgbClr val="2B586C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Times" panose="02020603050405020304" pitchFamily="18" charset="0"/>
        <a:buChar char="»"/>
        <a:defRPr sz="2000" b="1" kern="1200">
          <a:solidFill>
            <a:srgbClr val="2B586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Elena Brinkmann, Marie Heide, Lena Bergs University of Cologne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D971D-487D-4421-830B-FC923BEC63F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6746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Criteria</a:t>
            </a:r>
            <a:r>
              <a:rPr lang="en-US" sz="3600" b="0" dirty="0">
                <a:latin typeface="Arial" pitchFamily="34" charset="0"/>
                <a:ea typeface="ヒラギノ角ゴ Pro W3" pitchFamily="-112" charset="-128"/>
              </a:rPr>
              <a:t> </a:t>
            </a:r>
            <a:r>
              <a:rPr lang="en-US" sz="2800" dirty="0"/>
              <a:t>of Barrier-free Websites for the Vocational Participation of People with </a:t>
            </a:r>
            <a:r>
              <a:rPr lang="en-US" sz="2800" dirty="0" smtClean="0"/>
              <a:t>Cognitive </a:t>
            </a:r>
            <a:r>
              <a:rPr lang="en-US" sz="2800" dirty="0"/>
              <a:t>Disabilities. An Expert Survey within the Project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“</a:t>
            </a:r>
            <a:r>
              <a:rPr lang="en-US" sz="2800" dirty="0"/>
              <a:t>Online-Dabei</a:t>
            </a:r>
            <a:r>
              <a:rPr lang="en-US" sz="2800" dirty="0" smtClean="0"/>
              <a:t>”</a:t>
            </a:r>
            <a:r>
              <a:rPr lang="en-US" sz="2400" dirty="0" smtClean="0">
                <a:solidFill>
                  <a:srgbClr val="FF0000"/>
                </a:solidFill>
              </a:rPr>
              <a:t/>
            </a:r>
            <a:br>
              <a:rPr lang="en-US" sz="2400" dirty="0" smtClean="0">
                <a:solidFill>
                  <a:srgbClr val="FF0000"/>
                </a:solidFill>
              </a:rPr>
            </a:br>
            <a:endParaRPr lang="de-DE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Elena Brinkmann, Marie Heide, Lena </a:t>
            </a:r>
            <a:r>
              <a:rPr lang="de-DE" dirty="0" smtClean="0"/>
              <a:t>Bergs, Mathilde </a:t>
            </a:r>
            <a:r>
              <a:rPr lang="de-DE" dirty="0"/>
              <a:t>Niehaus</a:t>
            </a:r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725144"/>
            <a:ext cx="2113463" cy="81287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922051" y="4717943"/>
            <a:ext cx="9460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 err="1" smtClean="0">
                <a:solidFill>
                  <a:srgbClr val="3E5978"/>
                </a:solidFill>
              </a:rPr>
              <a:t>Funded</a:t>
            </a:r>
            <a:r>
              <a:rPr lang="de-DE" sz="1100" b="1" dirty="0" smtClean="0">
                <a:solidFill>
                  <a:srgbClr val="3E5978"/>
                </a:solidFill>
              </a:rPr>
              <a:t> </a:t>
            </a:r>
            <a:r>
              <a:rPr lang="de-DE" sz="1100" b="1" dirty="0" err="1" smtClean="0">
                <a:solidFill>
                  <a:srgbClr val="3E5978"/>
                </a:solidFill>
              </a:rPr>
              <a:t>by</a:t>
            </a:r>
            <a:r>
              <a:rPr lang="de-DE" sz="1100" b="1" dirty="0" smtClean="0">
                <a:solidFill>
                  <a:srgbClr val="3E5978"/>
                </a:solidFill>
              </a:rPr>
              <a:t>:</a:t>
            </a:r>
            <a:endParaRPr lang="de-DE" sz="1100" b="1" dirty="0">
              <a:solidFill>
                <a:srgbClr val="3E5978"/>
              </a:solidFill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altLang="de-DE" dirty="0" smtClean="0"/>
              <a:t>Elena Brinkmann, Marie Heide, Lena Bergs </a:t>
            </a:r>
          </a:p>
          <a:p>
            <a:r>
              <a:rPr lang="de-DE" altLang="de-DE" dirty="0" smtClean="0"/>
              <a:t>University </a:t>
            </a:r>
            <a:r>
              <a:rPr lang="de-DE" altLang="de-DE" dirty="0" err="1" smtClean="0"/>
              <a:t>of</a:t>
            </a:r>
            <a:r>
              <a:rPr lang="de-DE" altLang="de-DE" dirty="0" smtClean="0"/>
              <a:t> Cologne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36558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Methods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altLang="de-DE" dirty="0" smtClean="0"/>
              <a:t>Elena Brinkmann, Marie Heide, Lena Bergs </a:t>
            </a:r>
          </a:p>
          <a:p>
            <a:r>
              <a:rPr lang="de-DE" altLang="de-DE" dirty="0" smtClean="0"/>
              <a:t>University </a:t>
            </a:r>
            <a:r>
              <a:rPr lang="de-DE" altLang="de-DE" dirty="0" err="1" smtClean="0"/>
              <a:t>of</a:t>
            </a:r>
            <a:r>
              <a:rPr lang="de-DE" altLang="de-DE" dirty="0" smtClean="0"/>
              <a:t> Cologne</a:t>
            </a:r>
            <a:endParaRPr lang="de-DE" alt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en-US" dirty="0"/>
              <a:t>Participatory and inclusive research </a:t>
            </a:r>
            <a:r>
              <a:rPr lang="en-US" dirty="0" smtClean="0"/>
              <a:t>approach</a:t>
            </a:r>
          </a:p>
          <a:p>
            <a:pPr marL="0" lvl="1" indent="0">
              <a:buNone/>
            </a:pPr>
            <a:r>
              <a:rPr lang="en-US" sz="2000" dirty="0" smtClean="0"/>
              <a:t>Expert interviews	Reference group 	Inclusive future 						workshop</a:t>
            </a:r>
          </a:p>
          <a:p>
            <a:pPr marL="0" lvl="1" indent="0">
              <a:buNone/>
            </a:pPr>
            <a:endParaRPr lang="en-US" sz="1600" dirty="0" smtClean="0"/>
          </a:p>
          <a:p>
            <a:pPr marL="0" lvl="1" indent="0">
              <a:buNone/>
            </a:pPr>
            <a:endParaRPr lang="en-US" sz="1600" dirty="0"/>
          </a:p>
          <a:p>
            <a:pPr marL="0" lvl="1" indent="0">
              <a:buNone/>
            </a:pPr>
            <a:endParaRPr lang="de-DE" sz="1600" dirty="0" smtClean="0"/>
          </a:p>
          <a:p>
            <a:pPr marL="0" lvl="1" indent="0">
              <a:buNone/>
            </a:pPr>
            <a:r>
              <a:rPr lang="de-DE" sz="2000" dirty="0" smtClean="0"/>
              <a:t>			</a:t>
            </a:r>
          </a:p>
          <a:p>
            <a:pPr marL="0" lvl="1" indent="0">
              <a:buNone/>
            </a:pPr>
            <a:r>
              <a:rPr lang="de-DE" sz="2000" dirty="0" smtClean="0"/>
              <a:t>			Action </a:t>
            </a:r>
            <a:r>
              <a:rPr lang="de-DE" sz="2000" dirty="0" err="1" smtClean="0"/>
              <a:t>guideline</a:t>
            </a:r>
            <a:r>
              <a:rPr lang="de-DE" sz="2000" dirty="0" smtClean="0"/>
              <a:t>		</a:t>
            </a:r>
          </a:p>
          <a:p>
            <a:pPr marL="0" lvl="1" indent="0">
              <a:buNone/>
            </a:pPr>
            <a:endParaRPr lang="de-DE" sz="2000" dirty="0"/>
          </a:p>
          <a:p>
            <a:pPr marL="0" lvl="1" indent="0">
              <a:buNone/>
            </a:pPr>
            <a:r>
              <a:rPr lang="de-DE" sz="1000" dirty="0" smtClean="0"/>
              <a:t>					      Source Images: </a:t>
            </a:r>
          </a:p>
          <a:p>
            <a:pPr marL="0" lvl="1" indent="0">
              <a:buNone/>
            </a:pPr>
            <a:r>
              <a:rPr lang="de-DE" sz="1000" dirty="0" smtClean="0"/>
              <a:t>					      </a:t>
            </a:r>
            <a:r>
              <a:rPr lang="de-DE" sz="1000" dirty="0" err="1" smtClean="0"/>
              <a:t>Shutterstock</a:t>
            </a:r>
            <a:r>
              <a:rPr lang="de-DE" sz="1000" dirty="0" smtClean="0"/>
              <a:t>/</a:t>
            </a:r>
            <a:r>
              <a:rPr lang="de-DE" sz="1000" dirty="0" err="1" smtClean="0"/>
              <a:t>Gusi</a:t>
            </a:r>
            <a:r>
              <a:rPr lang="de-DE" sz="1000" dirty="0" smtClean="0"/>
              <a:t> </a:t>
            </a:r>
            <a:r>
              <a:rPr lang="de-DE" sz="1000" dirty="0" err="1" smtClean="0"/>
              <a:t>Lebedeva</a:t>
            </a:r>
            <a:r>
              <a:rPr lang="de-DE" sz="1000" dirty="0" smtClean="0"/>
              <a:t>/D Line/</a:t>
            </a:r>
            <a:r>
              <a:rPr lang="de-DE" sz="1000" dirty="0" err="1" smtClean="0"/>
              <a:t>howcolour</a:t>
            </a:r>
            <a:endParaRPr lang="de-DE" sz="1000" dirty="0"/>
          </a:p>
          <a:p>
            <a:pPr marL="0" lvl="1" indent="0">
              <a:buNone/>
            </a:pPr>
            <a:endParaRPr lang="de-DE" sz="1600" dirty="0"/>
          </a:p>
        </p:txBody>
      </p:sp>
      <p:sp>
        <p:nvSpPr>
          <p:cNvPr id="10" name="Pfeil nach rechts 9"/>
          <p:cNvSpPr/>
          <p:nvPr/>
        </p:nvSpPr>
        <p:spPr bwMode="auto">
          <a:xfrm>
            <a:off x="2771800" y="3645024"/>
            <a:ext cx="648072" cy="288032"/>
          </a:xfrm>
          <a:prstGeom prst="right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i="0" u="none" strike="noStrike" normalizeH="0" baseline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ヒラギノ角ゴ Pro W3" pitchFamily="-112" charset="-128"/>
            </a:endParaRPr>
          </a:p>
        </p:txBody>
      </p:sp>
      <p:sp>
        <p:nvSpPr>
          <p:cNvPr id="11" name="Pfeil nach rechts 10"/>
          <p:cNvSpPr/>
          <p:nvPr/>
        </p:nvSpPr>
        <p:spPr bwMode="auto">
          <a:xfrm>
            <a:off x="5508104" y="3645024"/>
            <a:ext cx="648072" cy="288032"/>
          </a:xfrm>
          <a:prstGeom prst="right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i="0" u="none" strike="noStrike" normalizeH="0" baseline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ヒラギノ角ゴ Pro W3" pitchFamily="-112" charset="-128"/>
            </a:endParaRPr>
          </a:p>
        </p:txBody>
      </p:sp>
      <p:sp>
        <p:nvSpPr>
          <p:cNvPr id="12" name="Pfeil nach rechts 11"/>
          <p:cNvSpPr/>
          <p:nvPr/>
        </p:nvSpPr>
        <p:spPr bwMode="auto">
          <a:xfrm>
            <a:off x="2771800" y="4509120"/>
            <a:ext cx="648072" cy="288032"/>
          </a:xfrm>
          <a:prstGeom prst="right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i="0" u="none" strike="noStrike" normalizeH="0" baseline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ヒラギノ角ゴ Pro W3" pitchFamily="-112" charset="-128"/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1115616" y="3212976"/>
            <a:ext cx="1166382" cy="1008112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rcRect/>
          <a:stretch>
            <a:fillRect/>
          </a:stretch>
        </p:blipFill>
        <p:spPr bwMode="auto">
          <a:xfrm>
            <a:off x="4108788" y="3212976"/>
            <a:ext cx="823251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6588224" y="3212976"/>
            <a:ext cx="1118467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 cstate="print">
            <a:lum contrast="40000"/>
          </a:blip>
          <a:srcRect/>
          <a:stretch>
            <a:fillRect/>
          </a:stretch>
        </p:blipFill>
        <p:spPr bwMode="auto">
          <a:xfrm>
            <a:off x="3923928" y="4869160"/>
            <a:ext cx="1080120" cy="813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Pfeil nach oben 18"/>
          <p:cNvSpPr/>
          <p:nvPr/>
        </p:nvSpPr>
        <p:spPr bwMode="auto">
          <a:xfrm rot="2517706">
            <a:off x="472370" y="3954076"/>
            <a:ext cx="720080" cy="1152128"/>
          </a:xfrm>
          <a:prstGeom prst="upArrow">
            <a:avLst>
              <a:gd name="adj1" fmla="val 43880"/>
              <a:gd name="adj2" fmla="val 50000"/>
            </a:avLst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ヒラギノ角ゴ Pro W3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990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Methods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628800"/>
            <a:ext cx="8458200" cy="3960440"/>
          </a:xfrm>
        </p:spPr>
        <p:txBody>
          <a:bodyPr/>
          <a:lstStyle/>
          <a:p>
            <a:pPr marL="0" lvl="0" indent="0">
              <a:buNone/>
            </a:pPr>
            <a:r>
              <a:rPr lang="de-DE" sz="2800" dirty="0"/>
              <a:t>Expert </a:t>
            </a:r>
            <a:r>
              <a:rPr lang="de-DE" sz="2800" dirty="0" err="1"/>
              <a:t>interviews</a:t>
            </a:r>
            <a:endParaRPr lang="de-DE" sz="2800" dirty="0"/>
          </a:p>
          <a:p>
            <a:pPr marL="457200" lvl="1" indent="0">
              <a:buNone/>
            </a:pPr>
            <a:r>
              <a:rPr lang="de-DE" sz="2400" dirty="0" smtClean="0"/>
              <a:t>Samples</a:t>
            </a:r>
            <a:endParaRPr lang="de-DE" sz="1800" dirty="0" smtClean="0"/>
          </a:p>
          <a:p>
            <a:pPr lvl="1"/>
            <a:r>
              <a:rPr lang="de-DE" sz="2000" dirty="0" err="1" smtClean="0"/>
              <a:t>Heterogeneity</a:t>
            </a:r>
            <a:r>
              <a:rPr lang="de-DE" sz="2000" dirty="0" smtClean="0"/>
              <a:t> </a:t>
            </a:r>
            <a:r>
              <a:rPr lang="en-US" sz="2000" dirty="0"/>
              <a:t>of perspectives</a:t>
            </a:r>
          </a:p>
          <a:p>
            <a:pPr lvl="1"/>
            <a:r>
              <a:rPr lang="en-US" sz="2000" dirty="0"/>
              <a:t>Interdisciplinary nature of the </a:t>
            </a:r>
            <a:r>
              <a:rPr lang="en-US" sz="2000" dirty="0" smtClean="0"/>
              <a:t>subject</a:t>
            </a:r>
          </a:p>
          <a:p>
            <a:pPr lvl="1">
              <a:buNone/>
            </a:pPr>
            <a:r>
              <a:rPr lang="en-US" sz="2400" dirty="0" smtClean="0"/>
              <a:t>Experts</a:t>
            </a:r>
            <a:endParaRPr lang="en-US" sz="1800" dirty="0"/>
          </a:p>
          <a:p>
            <a:pPr lvl="1"/>
            <a:r>
              <a:rPr lang="en-US" sz="2000" u="sng" dirty="0"/>
              <a:t>People with cognitive disabilities (N=22)</a:t>
            </a:r>
          </a:p>
          <a:p>
            <a:pPr lvl="1"/>
            <a:r>
              <a:rPr lang="en-US" sz="2000" dirty="0"/>
              <a:t>Computer scientists / digital media designers</a:t>
            </a:r>
          </a:p>
          <a:p>
            <a:pPr lvl="1"/>
            <a:r>
              <a:rPr lang="en-US" sz="2000" dirty="0"/>
              <a:t>Social education workers / special pedagogues</a:t>
            </a:r>
          </a:p>
          <a:p>
            <a:pPr lvl="1"/>
            <a:r>
              <a:rPr lang="en-US" sz="2000" u="sng" dirty="0"/>
              <a:t>Web site operators (N=6)</a:t>
            </a:r>
          </a:p>
          <a:p>
            <a:pPr lvl="1"/>
            <a:r>
              <a:rPr lang="en-US" sz="2000" dirty="0"/>
              <a:t>People concerned with easy-to-read (scientists / </a:t>
            </a:r>
            <a:r>
              <a:rPr lang="en-US" sz="2000" dirty="0" smtClean="0"/>
              <a:t>practitioners</a:t>
            </a:r>
            <a:r>
              <a:rPr lang="en-US" sz="2000" dirty="0"/>
              <a:t>)</a:t>
            </a:r>
          </a:p>
          <a:p>
            <a:pPr lvl="2"/>
            <a:endParaRPr lang="en-US" sz="1800" dirty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altLang="de-DE" dirty="0" smtClean="0"/>
              <a:t>Elena Brinkmann, Marie Heide, Lena Bergs </a:t>
            </a:r>
          </a:p>
          <a:p>
            <a:r>
              <a:rPr lang="de-DE" altLang="de-DE" dirty="0" smtClean="0"/>
              <a:t>University </a:t>
            </a:r>
            <a:r>
              <a:rPr lang="de-DE" altLang="de-DE" dirty="0" err="1" smtClean="0"/>
              <a:t>of</a:t>
            </a:r>
            <a:r>
              <a:rPr lang="de-DE" altLang="de-DE" dirty="0" smtClean="0"/>
              <a:t> Cologne</a:t>
            </a:r>
            <a:endParaRPr lang="de-DE" alt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6804248" y="260648"/>
            <a:ext cx="166626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42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Methods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628800"/>
            <a:ext cx="8280920" cy="3960440"/>
          </a:xfrm>
        </p:spPr>
        <p:txBody>
          <a:bodyPr/>
          <a:lstStyle/>
          <a:p>
            <a:pPr marL="457200" lvl="1" indent="0">
              <a:buNone/>
            </a:pPr>
            <a:r>
              <a:rPr lang="de-DE" dirty="0"/>
              <a:t>S</a:t>
            </a:r>
            <a:r>
              <a:rPr lang="de-DE" dirty="0" smtClean="0"/>
              <a:t>emi-</a:t>
            </a:r>
            <a:r>
              <a:rPr lang="de-DE" dirty="0" err="1" smtClean="0"/>
              <a:t>structured</a:t>
            </a:r>
            <a:r>
              <a:rPr lang="de-DE" dirty="0" smtClean="0"/>
              <a:t> interview </a:t>
            </a:r>
            <a:r>
              <a:rPr lang="de-DE" dirty="0" err="1"/>
              <a:t>guidelines</a:t>
            </a:r>
            <a:r>
              <a:rPr lang="de-DE" dirty="0"/>
              <a:t> </a:t>
            </a:r>
            <a:r>
              <a:rPr lang="de-DE" dirty="0" err="1"/>
              <a:t>for</a:t>
            </a:r>
            <a:endParaRPr lang="de-DE" dirty="0"/>
          </a:p>
          <a:p>
            <a:pPr lvl="2"/>
            <a:r>
              <a:rPr lang="de-DE" dirty="0" smtClean="0"/>
              <a:t>Evaluation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accessabiliy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usability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websites</a:t>
            </a:r>
            <a:endParaRPr lang="de-DE" dirty="0"/>
          </a:p>
          <a:p>
            <a:pPr lvl="2"/>
            <a:r>
              <a:rPr lang="de-DE" dirty="0"/>
              <a:t>Information </a:t>
            </a:r>
            <a:r>
              <a:rPr lang="de-DE" dirty="0" err="1"/>
              <a:t>needs</a:t>
            </a:r>
            <a:r>
              <a:rPr lang="de-DE" dirty="0"/>
              <a:t> </a:t>
            </a:r>
            <a:r>
              <a:rPr lang="de-DE" dirty="0" smtClean="0"/>
              <a:t>at</a:t>
            </a:r>
            <a:r>
              <a:rPr lang="de-DE" dirty="0" smtClean="0"/>
              <a:t> </a:t>
            </a:r>
            <a:r>
              <a:rPr lang="de-DE" dirty="0" err="1"/>
              <a:t>transition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school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work</a:t>
            </a:r>
            <a:endParaRPr lang="de-DE" dirty="0"/>
          </a:p>
          <a:p>
            <a:pPr marL="914400" lvl="2" indent="0">
              <a:buNone/>
            </a:pPr>
            <a:endParaRPr lang="de-DE" sz="2000" dirty="0">
              <a:sym typeface="Wingdings" panose="05000000000000000000" pitchFamily="2" charset="2"/>
            </a:endParaRPr>
          </a:p>
          <a:p>
            <a:pPr lvl="2">
              <a:buFont typeface="Symbol" pitchFamily="18" charset="2"/>
              <a:buChar char="-"/>
            </a:pPr>
            <a:r>
              <a:rPr lang="de-DE" dirty="0" err="1" smtClean="0"/>
              <a:t>Adapted</a:t>
            </a:r>
            <a:r>
              <a:rPr lang="de-DE" dirty="0" smtClean="0"/>
              <a:t> </a:t>
            </a:r>
            <a:r>
              <a:rPr lang="de-DE" dirty="0" err="1"/>
              <a:t>guidelines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expert </a:t>
            </a:r>
            <a:r>
              <a:rPr lang="de-DE" dirty="0" err="1"/>
              <a:t>group</a:t>
            </a:r>
            <a:r>
              <a:rPr lang="de-DE" dirty="0"/>
              <a:t> </a:t>
            </a:r>
            <a:endParaRPr lang="de-DE" dirty="0" smtClean="0"/>
          </a:p>
          <a:p>
            <a:pPr lvl="3">
              <a:buFont typeface="Symbol" pitchFamily="18" charset="2"/>
              <a:buChar char="-"/>
            </a:pPr>
            <a:r>
              <a:rPr lang="de-DE" sz="2400" dirty="0" smtClean="0">
                <a:sym typeface="Wingdings" panose="05000000000000000000" pitchFamily="2" charset="2"/>
              </a:rPr>
              <a:t>Orientation </a:t>
            </a:r>
            <a:r>
              <a:rPr lang="de-DE" sz="2400" dirty="0" err="1">
                <a:sym typeface="Wingdings" panose="05000000000000000000" pitchFamily="2" charset="2"/>
              </a:rPr>
              <a:t>along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>
                <a:sym typeface="Wingdings" panose="05000000000000000000" pitchFamily="2" charset="2"/>
              </a:rPr>
              <a:t>standards</a:t>
            </a:r>
            <a:r>
              <a:rPr lang="de-DE" sz="2400" dirty="0">
                <a:sym typeface="Wingdings" panose="05000000000000000000" pitchFamily="2" charset="2"/>
              </a:rPr>
              <a:t>, </a:t>
            </a:r>
            <a:r>
              <a:rPr lang="de-DE" sz="2400" dirty="0" err="1">
                <a:sym typeface="Wingdings" panose="05000000000000000000" pitchFamily="2" charset="2"/>
              </a:rPr>
              <a:t>guidelines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>
                <a:sym typeface="Wingdings" panose="05000000000000000000" pitchFamily="2" charset="2"/>
              </a:rPr>
              <a:t>and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 smtClean="0">
                <a:sym typeface="Wingdings" panose="05000000000000000000" pitchFamily="2" charset="2"/>
              </a:rPr>
              <a:t>empirical</a:t>
            </a:r>
            <a:r>
              <a:rPr lang="de-DE" sz="2400" dirty="0" smtClean="0">
                <a:sym typeface="Wingdings" panose="05000000000000000000" pitchFamily="2" charset="2"/>
              </a:rPr>
              <a:t> </a:t>
            </a:r>
            <a:r>
              <a:rPr lang="de-DE" sz="2400" dirty="0" err="1">
                <a:sym typeface="Wingdings" panose="05000000000000000000" pitchFamily="2" charset="2"/>
              </a:rPr>
              <a:t>research</a:t>
            </a:r>
            <a:endParaRPr lang="de-DE" sz="2400" dirty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altLang="de-DE" dirty="0" smtClean="0"/>
              <a:t>Elena Brinkmann, Marie Heide, Lena Bergs </a:t>
            </a:r>
          </a:p>
          <a:p>
            <a:r>
              <a:rPr lang="de-DE" altLang="de-DE" dirty="0" smtClean="0"/>
              <a:t>University </a:t>
            </a:r>
            <a:r>
              <a:rPr lang="de-DE" altLang="de-DE" dirty="0" err="1" smtClean="0"/>
              <a:t>of</a:t>
            </a:r>
            <a:r>
              <a:rPr lang="de-DE" altLang="de-DE" dirty="0" smtClean="0"/>
              <a:t> Cologne</a:t>
            </a:r>
            <a:endParaRPr lang="de-DE" alt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6804248" y="260648"/>
            <a:ext cx="166626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5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Results</a:t>
            </a:r>
            <a:r>
              <a:rPr lang="de-DE" dirty="0" smtClean="0"/>
              <a:t> - </a:t>
            </a:r>
            <a:r>
              <a:rPr lang="de-DE" dirty="0" err="1" smtClean="0"/>
              <a:t>Accessibility</a:t>
            </a:r>
            <a:r>
              <a:rPr lang="de-DE" dirty="0" smtClean="0"/>
              <a:t>/</a:t>
            </a:r>
            <a:r>
              <a:rPr lang="de-DE" dirty="0" err="1" smtClean="0"/>
              <a:t>Barriers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altLang="de-DE" dirty="0" smtClean="0"/>
              <a:t>Elena Brinkmann, Marie Heide, Lena Bergs </a:t>
            </a:r>
          </a:p>
          <a:p>
            <a:r>
              <a:rPr lang="de-DE" altLang="de-DE" dirty="0" smtClean="0"/>
              <a:t>University </a:t>
            </a:r>
            <a:r>
              <a:rPr lang="de-DE" altLang="de-DE" dirty="0" err="1" smtClean="0"/>
              <a:t>of</a:t>
            </a:r>
            <a:r>
              <a:rPr lang="de-DE" altLang="de-DE" dirty="0" smtClean="0"/>
              <a:t> Cologne</a:t>
            </a:r>
            <a:endParaRPr lang="de-DE" altLang="de-DE" dirty="0"/>
          </a:p>
        </p:txBody>
      </p:sp>
      <p:sp>
        <p:nvSpPr>
          <p:cNvPr id="5" name="Ellipse 4"/>
          <p:cNvSpPr/>
          <p:nvPr/>
        </p:nvSpPr>
        <p:spPr bwMode="auto">
          <a:xfrm>
            <a:off x="3275856" y="2276872"/>
            <a:ext cx="2664296" cy="1440160"/>
          </a:xfrm>
          <a:prstGeom prst="ellipse">
            <a:avLst/>
          </a:prstGeom>
          <a:solidFill>
            <a:srgbClr val="2B586C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2000" b="1" dirty="0" smtClean="0">
                <a:solidFill>
                  <a:schemeClr val="bg1"/>
                </a:solidFill>
              </a:rPr>
              <a:t>Web </a:t>
            </a:r>
            <a:r>
              <a:rPr lang="de-DE" sz="2000" b="1" dirty="0" err="1" smtClean="0">
                <a:solidFill>
                  <a:schemeClr val="bg1"/>
                </a:solidFill>
              </a:rPr>
              <a:t>site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>
                <a:solidFill>
                  <a:schemeClr val="bg1"/>
                </a:solidFill>
              </a:rPr>
              <a:t>o</a:t>
            </a:r>
            <a:r>
              <a:rPr lang="de-DE" sz="2000" b="1" dirty="0" err="1" smtClean="0">
                <a:solidFill>
                  <a:schemeClr val="bg1"/>
                </a:solidFill>
              </a:rPr>
              <a:t>perators</a:t>
            </a:r>
            <a:endParaRPr lang="de-DE" sz="2000" b="1" dirty="0" smtClean="0">
              <a:solidFill>
                <a:schemeClr val="bg1"/>
              </a:solidFill>
            </a:endParaRPr>
          </a:p>
        </p:txBody>
      </p:sp>
      <p:sp>
        <p:nvSpPr>
          <p:cNvPr id="9" name="Ellipse 8"/>
          <p:cNvSpPr/>
          <p:nvPr/>
        </p:nvSpPr>
        <p:spPr bwMode="auto">
          <a:xfrm>
            <a:off x="179512" y="2276872"/>
            <a:ext cx="2797270" cy="1296144"/>
          </a:xfrm>
          <a:prstGeom prst="ellipse">
            <a:avLst/>
          </a:prstGeom>
          <a:solidFill>
            <a:srgbClr val="CD0921"/>
          </a:solidFill>
          <a:ln w="9525" cap="flat" cmpd="sng" algn="ctr">
            <a:solidFill>
              <a:srgbClr val="DBA61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ヒラギノ角ゴ Pro W3" pitchFamily="-112" charset="-128"/>
              </a:rPr>
              <a:t>Usage of unusual words</a:t>
            </a:r>
          </a:p>
        </p:txBody>
      </p:sp>
      <p:cxnSp>
        <p:nvCxnSpPr>
          <p:cNvPr id="45" name="Gerade Verbindung mit Pfeil 44"/>
          <p:cNvCxnSpPr/>
          <p:nvPr/>
        </p:nvCxnSpPr>
        <p:spPr bwMode="auto">
          <a:xfrm flipH="1">
            <a:off x="2987824" y="2852936"/>
            <a:ext cx="28803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Gerade Verbindung mit Pfeil 45"/>
          <p:cNvCxnSpPr/>
          <p:nvPr/>
        </p:nvCxnSpPr>
        <p:spPr bwMode="auto">
          <a:xfrm flipH="1">
            <a:off x="3347864" y="3573016"/>
            <a:ext cx="429258" cy="6480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Gerade Verbindung mit Pfeil 46"/>
          <p:cNvCxnSpPr/>
          <p:nvPr/>
        </p:nvCxnSpPr>
        <p:spPr bwMode="auto">
          <a:xfrm>
            <a:off x="5292080" y="3645024"/>
            <a:ext cx="144016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Gerade Verbindung mit Pfeil 49"/>
          <p:cNvCxnSpPr/>
          <p:nvPr/>
        </p:nvCxnSpPr>
        <p:spPr bwMode="auto">
          <a:xfrm flipV="1">
            <a:off x="5998648" y="2766745"/>
            <a:ext cx="288032" cy="720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Ellipse 21"/>
          <p:cNvSpPr/>
          <p:nvPr/>
        </p:nvSpPr>
        <p:spPr bwMode="auto">
          <a:xfrm>
            <a:off x="6081378" y="1669980"/>
            <a:ext cx="2797270" cy="1296144"/>
          </a:xfrm>
          <a:prstGeom prst="ellipse">
            <a:avLst/>
          </a:prstGeom>
          <a:solidFill>
            <a:srgbClr val="CD0921"/>
          </a:solidFill>
          <a:ln w="9525" cap="flat" cmpd="sng" algn="ctr">
            <a:solidFill>
              <a:srgbClr val="DBA61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Quality of text differs</a:t>
            </a:r>
          </a:p>
        </p:txBody>
      </p:sp>
      <p:sp>
        <p:nvSpPr>
          <p:cNvPr id="24" name="Ellipse 23"/>
          <p:cNvSpPr/>
          <p:nvPr/>
        </p:nvSpPr>
        <p:spPr bwMode="auto">
          <a:xfrm>
            <a:off x="4682743" y="3984016"/>
            <a:ext cx="2797270" cy="1296144"/>
          </a:xfrm>
          <a:prstGeom prst="ellipse">
            <a:avLst/>
          </a:prstGeom>
          <a:solidFill>
            <a:srgbClr val="CD0921"/>
          </a:solidFill>
          <a:ln w="9525" cap="flat" cmpd="sng" algn="ctr">
            <a:solidFill>
              <a:srgbClr val="DBA61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No common standards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5" name="Ellipse 24"/>
          <p:cNvSpPr/>
          <p:nvPr/>
        </p:nvSpPr>
        <p:spPr bwMode="auto">
          <a:xfrm>
            <a:off x="979852" y="4131402"/>
            <a:ext cx="2797270" cy="1296144"/>
          </a:xfrm>
          <a:prstGeom prst="ellipse">
            <a:avLst/>
          </a:prstGeom>
          <a:solidFill>
            <a:srgbClr val="CD0921"/>
          </a:solidFill>
          <a:ln w="9525" cap="flat" cmpd="sng" algn="ctr">
            <a:solidFill>
              <a:srgbClr val="DBA61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ヒラギノ角ゴ Pro W3" pitchFamily="-11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ヒラギノ角ゴ Pro W3" pitchFamily="-112" charset="-128"/>
              </a:rPr>
              <a:t>Complexity</a:t>
            </a:r>
          </a:p>
        </p:txBody>
      </p:sp>
    </p:spTree>
    <p:extLst>
      <p:ext uri="{BB962C8B-B14F-4D97-AF65-F5344CB8AC3E}">
        <p14:creationId xmlns:p14="http://schemas.microsoft.com/office/powerpoint/2010/main" val="412265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8206680" cy="1143000"/>
          </a:xfrm>
        </p:spPr>
        <p:txBody>
          <a:bodyPr/>
          <a:lstStyle/>
          <a:p>
            <a:r>
              <a:rPr lang="de-DE" dirty="0" err="1" smtClean="0"/>
              <a:t>Results</a:t>
            </a:r>
            <a:r>
              <a:rPr lang="de-DE" dirty="0" smtClean="0"/>
              <a:t> - </a:t>
            </a:r>
            <a:r>
              <a:rPr lang="de-DE" dirty="0" err="1" smtClean="0"/>
              <a:t>Accessibility</a:t>
            </a:r>
            <a:r>
              <a:rPr lang="de-DE" dirty="0" smtClean="0"/>
              <a:t>/Solutions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altLang="de-DE" dirty="0" smtClean="0"/>
              <a:t>Elena Brinkmann, Marie Heide, Lena Bergs </a:t>
            </a:r>
          </a:p>
          <a:p>
            <a:r>
              <a:rPr lang="de-DE" altLang="de-DE" dirty="0" smtClean="0"/>
              <a:t>University </a:t>
            </a:r>
            <a:r>
              <a:rPr lang="de-DE" altLang="de-DE" dirty="0" err="1" smtClean="0"/>
              <a:t>of</a:t>
            </a:r>
            <a:r>
              <a:rPr lang="de-DE" altLang="de-DE" dirty="0" smtClean="0"/>
              <a:t> Cologne</a:t>
            </a:r>
            <a:endParaRPr lang="de-DE" altLang="de-DE" dirty="0"/>
          </a:p>
        </p:txBody>
      </p:sp>
      <p:sp>
        <p:nvSpPr>
          <p:cNvPr id="5" name="Ellipse 4"/>
          <p:cNvSpPr/>
          <p:nvPr/>
        </p:nvSpPr>
        <p:spPr bwMode="auto">
          <a:xfrm>
            <a:off x="3275856" y="2276872"/>
            <a:ext cx="2664296" cy="1440160"/>
          </a:xfrm>
          <a:prstGeom prst="ellipse">
            <a:avLst/>
          </a:prstGeom>
          <a:solidFill>
            <a:srgbClr val="2B586C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2000" b="1" dirty="0" smtClean="0">
                <a:solidFill>
                  <a:schemeClr val="bg1"/>
                </a:solidFill>
              </a:rPr>
              <a:t>Web </a:t>
            </a:r>
            <a:r>
              <a:rPr lang="de-DE" sz="2000" b="1" dirty="0" err="1" smtClean="0">
                <a:solidFill>
                  <a:schemeClr val="bg1"/>
                </a:solidFill>
              </a:rPr>
              <a:t>site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>
                <a:solidFill>
                  <a:schemeClr val="bg1"/>
                </a:solidFill>
              </a:rPr>
              <a:t>o</a:t>
            </a:r>
            <a:r>
              <a:rPr lang="de-DE" sz="2000" b="1" dirty="0" err="1" smtClean="0">
                <a:solidFill>
                  <a:schemeClr val="bg1"/>
                </a:solidFill>
              </a:rPr>
              <a:t>perators</a:t>
            </a:r>
            <a:endParaRPr lang="de-DE" sz="2000" b="1" dirty="0" smtClean="0">
              <a:solidFill>
                <a:schemeClr val="bg1"/>
              </a:solidFill>
            </a:endParaRPr>
          </a:p>
        </p:txBody>
      </p:sp>
      <p:cxnSp>
        <p:nvCxnSpPr>
          <p:cNvPr id="45" name="Gerade Verbindung mit Pfeil 44"/>
          <p:cNvCxnSpPr/>
          <p:nvPr/>
        </p:nvCxnSpPr>
        <p:spPr bwMode="auto">
          <a:xfrm flipH="1">
            <a:off x="2987824" y="2852936"/>
            <a:ext cx="28803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Gerade Verbindung mit Pfeil 45"/>
          <p:cNvCxnSpPr/>
          <p:nvPr/>
        </p:nvCxnSpPr>
        <p:spPr bwMode="auto">
          <a:xfrm flipH="1">
            <a:off x="3347864" y="3573016"/>
            <a:ext cx="429258" cy="6480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Gerade Verbindung mit Pfeil 46"/>
          <p:cNvCxnSpPr/>
          <p:nvPr/>
        </p:nvCxnSpPr>
        <p:spPr bwMode="auto">
          <a:xfrm>
            <a:off x="5292080" y="3645024"/>
            <a:ext cx="144016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Ellipse 13"/>
          <p:cNvSpPr/>
          <p:nvPr/>
        </p:nvSpPr>
        <p:spPr bwMode="auto">
          <a:xfrm>
            <a:off x="539552" y="2276872"/>
            <a:ext cx="2411759" cy="1224136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Working together with the target group</a:t>
            </a:r>
          </a:p>
        </p:txBody>
      </p:sp>
      <p:sp>
        <p:nvSpPr>
          <p:cNvPr id="16" name="Ellipse 15"/>
          <p:cNvSpPr/>
          <p:nvPr/>
        </p:nvSpPr>
        <p:spPr bwMode="auto">
          <a:xfrm>
            <a:off x="4283968" y="4005064"/>
            <a:ext cx="3583632" cy="1639416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800" b="1" dirty="0" smtClean="0">
                <a:solidFill>
                  <a:schemeClr val="bg1"/>
                </a:solidFill>
              </a:rPr>
              <a:t>“We used kind of an encyclopaedia for explaining difficult and unusual words.”</a:t>
            </a:r>
          </a:p>
        </p:txBody>
      </p:sp>
      <p:sp>
        <p:nvSpPr>
          <p:cNvPr id="17" name="Ellipse 16"/>
          <p:cNvSpPr/>
          <p:nvPr/>
        </p:nvSpPr>
        <p:spPr bwMode="auto">
          <a:xfrm>
            <a:off x="1403648" y="4221088"/>
            <a:ext cx="2520280" cy="1368152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800" b="1" dirty="0" smtClean="0">
                <a:solidFill>
                  <a:schemeClr val="bg1"/>
                </a:solidFill>
              </a:rPr>
              <a:t>“A kind of a dictionary could be useful.”</a:t>
            </a:r>
          </a:p>
        </p:txBody>
      </p:sp>
      <p:sp>
        <p:nvSpPr>
          <p:cNvPr id="19" name="Ellipse 18"/>
          <p:cNvSpPr/>
          <p:nvPr/>
        </p:nvSpPr>
        <p:spPr bwMode="auto">
          <a:xfrm>
            <a:off x="6081378" y="1669980"/>
            <a:ext cx="2797270" cy="1296144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1800" b="1">
                <a:solidFill>
                  <a:schemeClr val="bg1"/>
                </a:solidFill>
              </a:rPr>
              <a:t>Using identical pictures for the same content</a:t>
            </a:r>
            <a:endParaRPr lang="en-GB" sz="1800" b="1" dirty="0">
              <a:solidFill>
                <a:schemeClr val="bg1"/>
              </a:solidFill>
            </a:endParaRPr>
          </a:p>
        </p:txBody>
      </p:sp>
      <p:cxnSp>
        <p:nvCxnSpPr>
          <p:cNvPr id="20" name="Gerade Verbindung mit Pfeil 19"/>
          <p:cNvCxnSpPr/>
          <p:nvPr/>
        </p:nvCxnSpPr>
        <p:spPr bwMode="auto">
          <a:xfrm flipV="1">
            <a:off x="5998648" y="2766745"/>
            <a:ext cx="288032" cy="720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2265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Results</a:t>
            </a:r>
            <a:r>
              <a:rPr lang="de-DE" dirty="0" smtClean="0"/>
              <a:t> - </a:t>
            </a:r>
            <a:r>
              <a:rPr lang="de-DE" dirty="0" err="1" smtClean="0"/>
              <a:t>Accessability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altLang="de-DE" dirty="0" smtClean="0"/>
              <a:t>Elena Brinkmann, Marie Heide, Lena Bergs </a:t>
            </a:r>
          </a:p>
          <a:p>
            <a:r>
              <a:rPr lang="de-DE" altLang="de-DE" dirty="0" smtClean="0"/>
              <a:t>University </a:t>
            </a:r>
            <a:r>
              <a:rPr lang="de-DE" altLang="de-DE" dirty="0" err="1" smtClean="0"/>
              <a:t>of</a:t>
            </a:r>
            <a:r>
              <a:rPr lang="de-DE" altLang="de-DE" dirty="0" smtClean="0"/>
              <a:t> Cologne</a:t>
            </a:r>
            <a:endParaRPr lang="de-DE" altLang="de-DE" dirty="0"/>
          </a:p>
        </p:txBody>
      </p:sp>
      <p:sp>
        <p:nvSpPr>
          <p:cNvPr id="5" name="Ellipse 4"/>
          <p:cNvSpPr/>
          <p:nvPr/>
        </p:nvSpPr>
        <p:spPr bwMode="auto">
          <a:xfrm>
            <a:off x="3491880" y="2204864"/>
            <a:ext cx="1699950" cy="1080120"/>
          </a:xfrm>
          <a:prstGeom prst="ellipse">
            <a:avLst/>
          </a:prstGeom>
          <a:solidFill>
            <a:srgbClr val="2B586C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2000" b="1" dirty="0" smtClean="0">
                <a:solidFill>
                  <a:schemeClr val="bg1"/>
                </a:solidFill>
              </a:rPr>
              <a:t>Young</a:t>
            </a:r>
            <a:r>
              <a:rPr lang="en-GB" sz="2000" b="1" dirty="0">
                <a:solidFill>
                  <a:schemeClr val="bg1"/>
                </a:solidFill>
              </a:rPr>
              <a:t> </a:t>
            </a:r>
            <a:r>
              <a:rPr lang="en-GB" sz="2000" b="1" dirty="0" smtClean="0">
                <a:solidFill>
                  <a:schemeClr val="bg1"/>
                </a:solidFill>
              </a:rPr>
              <a:t>People</a:t>
            </a:r>
            <a:endParaRPr lang="de-DE" sz="2000" b="1" dirty="0" smtClean="0">
              <a:solidFill>
                <a:schemeClr val="bg1"/>
              </a:solidFill>
            </a:endParaRPr>
          </a:p>
        </p:txBody>
      </p:sp>
      <p:sp>
        <p:nvSpPr>
          <p:cNvPr id="6" name="Ellipse 5"/>
          <p:cNvSpPr/>
          <p:nvPr/>
        </p:nvSpPr>
        <p:spPr bwMode="auto">
          <a:xfrm>
            <a:off x="3584104" y="4437112"/>
            <a:ext cx="1631985" cy="936129"/>
          </a:xfrm>
          <a:prstGeom prst="ellipse">
            <a:avLst/>
          </a:prstGeom>
          <a:solidFill>
            <a:srgbClr val="CD0921"/>
          </a:solidFill>
          <a:ln w="9525" cap="flat" cmpd="sng" algn="ctr">
            <a:solidFill>
              <a:srgbClr val="DBA61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ヒラギノ角ゴ Pro W3" pitchFamily="-112" charset="-128"/>
              </a:rPr>
              <a:t>Difficult</a:t>
            </a: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ヒラギノ角ゴ Pro W3" pitchFamily="-112" charset="-128"/>
              </a:rPr>
              <a:t> </a:t>
            </a:r>
            <a:r>
              <a:rPr kumimoji="0" lang="de-DE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ヒラギノ角ゴ Pro W3" pitchFamily="-112" charset="-128"/>
              </a:rPr>
              <a:t>words</a:t>
            </a:r>
            <a:endParaRPr kumimoji="0" lang="en-GB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ヒラギノ角ゴ Pro W3" pitchFamily="-112" charset="-128"/>
            </a:endParaRPr>
          </a:p>
        </p:txBody>
      </p:sp>
      <p:sp>
        <p:nvSpPr>
          <p:cNvPr id="9" name="Ellipse 8"/>
          <p:cNvSpPr/>
          <p:nvPr/>
        </p:nvSpPr>
        <p:spPr bwMode="auto">
          <a:xfrm>
            <a:off x="487760" y="2276872"/>
            <a:ext cx="1933176" cy="1017632"/>
          </a:xfrm>
          <a:prstGeom prst="ellipse">
            <a:avLst/>
          </a:prstGeom>
          <a:solidFill>
            <a:srgbClr val="CD0921"/>
          </a:solidFill>
          <a:ln w="9525" cap="flat" cmpd="sng" algn="ctr">
            <a:solidFill>
              <a:srgbClr val="DBA61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ヒラギノ角ゴ Pro W3" pitchFamily="-112" charset="-128"/>
              </a:rPr>
              <a:t>Unclear</a:t>
            </a: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ヒラギノ角ゴ Pro W3" pitchFamily="-112" charset="-128"/>
              </a:rPr>
              <a:t> </a:t>
            </a:r>
            <a:r>
              <a:rPr kumimoji="0" lang="de-DE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ヒラギノ角ゴ Pro W3" pitchFamily="-112" charset="-128"/>
              </a:rPr>
              <a:t>structure</a:t>
            </a:r>
            <a:endParaRPr kumimoji="0" lang="en-GB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ヒラギノ角ゴ Pro W3" pitchFamily="-112" charset="-128"/>
            </a:endParaRPr>
          </a:p>
        </p:txBody>
      </p:sp>
      <p:sp>
        <p:nvSpPr>
          <p:cNvPr id="12" name="Ellipse 11"/>
          <p:cNvSpPr/>
          <p:nvPr/>
        </p:nvSpPr>
        <p:spPr bwMode="auto">
          <a:xfrm>
            <a:off x="1025556" y="4427592"/>
            <a:ext cx="2474234" cy="1137964"/>
          </a:xfrm>
          <a:prstGeom prst="ellipse">
            <a:avLst/>
          </a:prstGeom>
          <a:solidFill>
            <a:srgbClr val="CD0921"/>
          </a:solidFill>
          <a:ln w="9525" cap="flat" cmpd="sng" algn="ctr">
            <a:solidFill>
              <a:srgbClr val="DBA61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ヒラギノ角ゴ Pro W3" pitchFamily="-112" charset="-128"/>
              </a:rPr>
              <a:t>Quantity</a:t>
            </a:r>
            <a:r>
              <a:rPr kumimoji="0" lang="de-DE" sz="2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ヒラギノ角ゴ Pro W3" pitchFamily="-112" charset="-128"/>
              </a:rPr>
              <a:t> </a:t>
            </a:r>
            <a:r>
              <a:rPr kumimoji="0" lang="de-DE" sz="2000" b="1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ヒラギノ角ゴ Pro W3" pitchFamily="-112" charset="-128"/>
              </a:rPr>
              <a:t>of</a:t>
            </a:r>
            <a:r>
              <a:rPr kumimoji="0" lang="de-DE" sz="2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ヒラギノ角ゴ Pro W3" pitchFamily="-112" charset="-128"/>
              </a:rPr>
              <a:t> </a:t>
            </a:r>
            <a:r>
              <a:rPr kumimoji="0" lang="de-DE" sz="2000" b="1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ヒラギノ角ゴ Pro W3" pitchFamily="-112" charset="-128"/>
              </a:rPr>
              <a:t>text</a:t>
            </a:r>
            <a:r>
              <a:rPr kumimoji="0" lang="de-DE" sz="2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ヒラギノ角ゴ Pro W3" pitchFamily="-112" charset="-128"/>
              </a:rPr>
              <a:t>/</a:t>
            </a:r>
            <a:r>
              <a:rPr kumimoji="0" lang="de-DE" sz="2000" b="1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ヒラギノ角ゴ Pro W3" pitchFamily="-112" charset="-128"/>
              </a:rPr>
              <a:t>pictures</a:t>
            </a:r>
            <a:endParaRPr kumimoji="0" lang="en-GB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ヒラギノ角ゴ Pro W3" pitchFamily="-112" charset="-128"/>
            </a:endParaRPr>
          </a:p>
        </p:txBody>
      </p:sp>
      <p:sp>
        <p:nvSpPr>
          <p:cNvPr id="15" name="Ellipse 14"/>
          <p:cNvSpPr/>
          <p:nvPr/>
        </p:nvSpPr>
        <p:spPr bwMode="auto">
          <a:xfrm>
            <a:off x="349490" y="3356992"/>
            <a:ext cx="2139686" cy="1080120"/>
          </a:xfrm>
          <a:prstGeom prst="ellipse">
            <a:avLst/>
          </a:prstGeom>
          <a:solidFill>
            <a:srgbClr val="CD0921"/>
          </a:solidFill>
          <a:ln w="9525" cap="flat" cmpd="sng" algn="ctr">
            <a:solidFill>
              <a:srgbClr val="DBA61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ヒラギノ角ゴ Pro W3" pitchFamily="-112" charset="-128"/>
              </a:rPr>
              <a:t>Navigation </a:t>
            </a:r>
            <a:r>
              <a:rPr kumimoji="0" lang="de-DE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ヒラギノ角ゴ Pro W3" pitchFamily="-112" charset="-128"/>
              </a:rPr>
              <a:t>depth</a:t>
            </a:r>
            <a:endParaRPr kumimoji="0" lang="en-GB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ヒラギノ角ゴ Pro W3" pitchFamily="-112" charset="-128"/>
            </a:endParaRPr>
          </a:p>
        </p:txBody>
      </p:sp>
      <p:sp>
        <p:nvSpPr>
          <p:cNvPr id="23" name="Ellipse 22"/>
          <p:cNvSpPr/>
          <p:nvPr/>
        </p:nvSpPr>
        <p:spPr bwMode="auto">
          <a:xfrm>
            <a:off x="6262774" y="1925070"/>
            <a:ext cx="2788096" cy="1812076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2000" b="1" dirty="0" smtClean="0">
                <a:solidFill>
                  <a:schemeClr val="bg1"/>
                </a:solidFill>
              </a:rPr>
              <a:t>Development </a:t>
            </a:r>
            <a:r>
              <a:rPr lang="de-DE" sz="2000" b="1" dirty="0" err="1" smtClean="0">
                <a:solidFill>
                  <a:schemeClr val="bg1"/>
                </a:solidFill>
              </a:rPr>
              <a:t>of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solutions</a:t>
            </a:r>
            <a:r>
              <a:rPr lang="de-DE" sz="2000" b="1" dirty="0" smtClean="0">
                <a:solidFill>
                  <a:schemeClr val="bg1"/>
                </a:solidFill>
              </a:rPr>
              <a:t> in </a:t>
            </a:r>
            <a:r>
              <a:rPr lang="de-DE" sz="2000" b="1" dirty="0" err="1" smtClean="0">
                <a:solidFill>
                  <a:schemeClr val="bg1"/>
                </a:solidFill>
              </a:rPr>
              <a:t>upcoming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reference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group</a:t>
            </a:r>
            <a:endParaRPr kumimoji="0" lang="en-GB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43" name="Ellipse 42"/>
          <p:cNvSpPr/>
          <p:nvPr/>
        </p:nvSpPr>
        <p:spPr bwMode="auto">
          <a:xfrm>
            <a:off x="487760" y="1196752"/>
            <a:ext cx="1934991" cy="1017632"/>
          </a:xfrm>
          <a:prstGeom prst="ellipse">
            <a:avLst/>
          </a:prstGeom>
          <a:solidFill>
            <a:srgbClr val="CD0921"/>
          </a:solidFill>
          <a:ln w="9525" cap="flat" cmpd="sng" algn="ctr">
            <a:solidFill>
              <a:srgbClr val="DBA61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2000" b="1" dirty="0" err="1" smtClean="0">
                <a:solidFill>
                  <a:schemeClr val="bg1"/>
                </a:solidFill>
              </a:rPr>
              <a:t>Starting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point</a:t>
            </a:r>
            <a:endParaRPr kumimoji="0" lang="en-GB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cxnSp>
        <p:nvCxnSpPr>
          <p:cNvPr id="32" name="Gerade Verbindung mit Pfeil 31"/>
          <p:cNvCxnSpPr/>
          <p:nvPr/>
        </p:nvCxnSpPr>
        <p:spPr bwMode="auto">
          <a:xfrm>
            <a:off x="5220072" y="2852936"/>
            <a:ext cx="95407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Gerade Verbindung mit Pfeil 36"/>
          <p:cNvCxnSpPr/>
          <p:nvPr/>
        </p:nvCxnSpPr>
        <p:spPr bwMode="auto">
          <a:xfrm flipH="1" flipV="1">
            <a:off x="2489176" y="1974891"/>
            <a:ext cx="945504" cy="4937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Gerade Verbindung mit Pfeil 37"/>
          <p:cNvCxnSpPr/>
          <p:nvPr/>
        </p:nvCxnSpPr>
        <p:spPr bwMode="auto">
          <a:xfrm flipH="1">
            <a:off x="2498128" y="2792036"/>
            <a:ext cx="899028" cy="390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Gerade Verbindung mit Pfeil 38"/>
          <p:cNvCxnSpPr/>
          <p:nvPr/>
        </p:nvCxnSpPr>
        <p:spPr bwMode="auto">
          <a:xfrm flipH="1">
            <a:off x="2531579" y="3131823"/>
            <a:ext cx="968211" cy="5508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Gerade Verbindung mit Pfeil 45"/>
          <p:cNvCxnSpPr/>
          <p:nvPr/>
        </p:nvCxnSpPr>
        <p:spPr bwMode="auto">
          <a:xfrm flipH="1">
            <a:off x="2891619" y="3320169"/>
            <a:ext cx="960301" cy="10449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Gerade Verbindung mit Pfeil 50"/>
          <p:cNvCxnSpPr/>
          <p:nvPr/>
        </p:nvCxnSpPr>
        <p:spPr bwMode="auto">
          <a:xfrm flipH="1">
            <a:off x="4211960" y="3429000"/>
            <a:ext cx="39500" cy="9361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8504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Results</a:t>
            </a:r>
            <a:r>
              <a:rPr lang="de-DE" dirty="0" smtClean="0"/>
              <a:t> - Information </a:t>
            </a:r>
            <a:r>
              <a:rPr lang="de-DE" dirty="0" err="1" smtClean="0"/>
              <a:t>needs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„</a:t>
            </a:r>
            <a:r>
              <a:rPr lang="de-DE" dirty="0" err="1" smtClean="0"/>
              <a:t>What</a:t>
            </a:r>
            <a:r>
              <a:rPr lang="de-DE" dirty="0" smtClean="0"/>
              <a:t> do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want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know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occupations</a:t>
            </a:r>
            <a:r>
              <a:rPr lang="de-DE" dirty="0" smtClean="0"/>
              <a:t>?“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altLang="de-DE" dirty="0" smtClean="0"/>
              <a:t>Elena Brinkmann, Marie Heide, Lena Bergs </a:t>
            </a:r>
          </a:p>
          <a:p>
            <a:r>
              <a:rPr lang="de-DE" altLang="de-DE" dirty="0" smtClean="0"/>
              <a:t>University </a:t>
            </a:r>
            <a:r>
              <a:rPr lang="de-DE" altLang="de-DE" dirty="0" err="1" smtClean="0"/>
              <a:t>of</a:t>
            </a:r>
            <a:r>
              <a:rPr lang="de-DE" altLang="de-DE" dirty="0" smtClean="0"/>
              <a:t> Cologne</a:t>
            </a:r>
            <a:endParaRPr lang="de-DE" altLang="de-DE" dirty="0"/>
          </a:p>
        </p:txBody>
      </p:sp>
      <p:sp>
        <p:nvSpPr>
          <p:cNvPr id="5" name="Ellipse 4"/>
          <p:cNvSpPr/>
          <p:nvPr/>
        </p:nvSpPr>
        <p:spPr bwMode="auto">
          <a:xfrm>
            <a:off x="3300948" y="3327671"/>
            <a:ext cx="1669515" cy="1080120"/>
          </a:xfrm>
          <a:prstGeom prst="ellipse">
            <a:avLst/>
          </a:prstGeom>
          <a:solidFill>
            <a:srgbClr val="2B586C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2000" b="1" dirty="0" smtClean="0">
                <a:solidFill>
                  <a:schemeClr val="bg1"/>
                </a:solidFill>
              </a:rPr>
              <a:t>Young </a:t>
            </a:r>
            <a:r>
              <a:rPr lang="de-DE" sz="2000" b="1" dirty="0" err="1" smtClean="0">
                <a:solidFill>
                  <a:schemeClr val="bg1"/>
                </a:solidFill>
              </a:rPr>
              <a:t>people</a:t>
            </a:r>
            <a:endParaRPr lang="de-DE" sz="2000" b="1" dirty="0" smtClean="0">
              <a:solidFill>
                <a:schemeClr val="bg1"/>
              </a:solidFill>
            </a:endParaRPr>
          </a:p>
        </p:txBody>
      </p:sp>
      <p:sp>
        <p:nvSpPr>
          <p:cNvPr id="6" name="Ellipse 5"/>
          <p:cNvSpPr/>
          <p:nvPr/>
        </p:nvSpPr>
        <p:spPr bwMode="auto">
          <a:xfrm>
            <a:off x="107504" y="2924944"/>
            <a:ext cx="2367771" cy="2664296"/>
          </a:xfrm>
          <a:prstGeom prst="ellipse">
            <a:avLst/>
          </a:prstGeom>
          <a:solidFill>
            <a:srgbClr val="2B586C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4000" b="1" dirty="0" err="1" smtClean="0">
                <a:solidFill>
                  <a:schemeClr val="bg1"/>
                </a:solidFill>
              </a:rPr>
              <a:t>No</a:t>
            </a:r>
            <a:r>
              <a:rPr lang="de-DE" sz="4000" b="1" dirty="0" smtClean="0">
                <a:solidFill>
                  <a:schemeClr val="bg1"/>
                </a:solidFill>
              </a:rPr>
              <a:t> </a:t>
            </a:r>
            <a:r>
              <a:rPr lang="de-DE" sz="4000" b="1" dirty="0" err="1" smtClean="0">
                <a:solidFill>
                  <a:schemeClr val="bg1"/>
                </a:solidFill>
              </a:rPr>
              <a:t>idea</a:t>
            </a:r>
            <a:r>
              <a:rPr lang="de-DE" sz="4000" dirty="0" smtClean="0">
                <a:solidFill>
                  <a:schemeClr val="bg1"/>
                </a:solidFill>
              </a:rPr>
              <a:t>: </a:t>
            </a:r>
            <a:r>
              <a:rPr lang="de-DE" sz="4000" b="1" dirty="0" smtClean="0">
                <a:solidFill>
                  <a:schemeClr val="bg1"/>
                </a:solidFill>
              </a:rPr>
              <a:t>59%</a:t>
            </a:r>
          </a:p>
        </p:txBody>
      </p:sp>
      <p:sp>
        <p:nvSpPr>
          <p:cNvPr id="7" name="Ellipse 6"/>
          <p:cNvSpPr/>
          <p:nvPr/>
        </p:nvSpPr>
        <p:spPr bwMode="auto">
          <a:xfrm>
            <a:off x="5796136" y="2949506"/>
            <a:ext cx="3347864" cy="2423710"/>
          </a:xfrm>
          <a:prstGeom prst="ellipse">
            <a:avLst/>
          </a:prstGeom>
          <a:solidFill>
            <a:srgbClr val="2B586C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2300" b="1" dirty="0">
                <a:solidFill>
                  <a:schemeClr val="bg1"/>
                </a:solidFill>
              </a:rPr>
              <a:t>Content </a:t>
            </a:r>
            <a:r>
              <a:rPr lang="de-DE" sz="2300" b="1" dirty="0" err="1">
                <a:solidFill>
                  <a:schemeClr val="bg1"/>
                </a:solidFill>
              </a:rPr>
              <a:t>and</a:t>
            </a:r>
            <a:r>
              <a:rPr lang="de-DE" sz="2300" b="1" dirty="0">
                <a:solidFill>
                  <a:schemeClr val="bg1"/>
                </a:solidFill>
              </a:rPr>
              <a:t> </a:t>
            </a:r>
            <a:r>
              <a:rPr lang="de-DE" sz="2300" b="1" dirty="0" err="1">
                <a:solidFill>
                  <a:schemeClr val="bg1"/>
                </a:solidFill>
              </a:rPr>
              <a:t>requirements</a:t>
            </a:r>
            <a:r>
              <a:rPr lang="de-DE" sz="2300" b="1" dirty="0">
                <a:solidFill>
                  <a:schemeClr val="bg1"/>
                </a:solidFill>
              </a:rPr>
              <a:t> </a:t>
            </a:r>
            <a:r>
              <a:rPr lang="de-DE" sz="2300" b="1" dirty="0" err="1">
                <a:solidFill>
                  <a:schemeClr val="bg1"/>
                </a:solidFill>
              </a:rPr>
              <a:t>of</a:t>
            </a:r>
            <a:r>
              <a:rPr lang="de-DE" sz="2300" b="1" dirty="0">
                <a:solidFill>
                  <a:schemeClr val="bg1"/>
                </a:solidFill>
              </a:rPr>
              <a:t> </a:t>
            </a:r>
            <a:r>
              <a:rPr lang="de-DE" sz="2300" b="1" dirty="0" err="1">
                <a:solidFill>
                  <a:schemeClr val="bg1"/>
                </a:solidFill>
              </a:rPr>
              <a:t>occupations</a:t>
            </a:r>
            <a:r>
              <a:rPr lang="de-DE" sz="2300" b="1" dirty="0">
                <a:solidFill>
                  <a:schemeClr val="bg1"/>
                </a:solidFill>
              </a:rPr>
              <a:t>/</a:t>
            </a:r>
          </a:p>
          <a:p>
            <a:pPr algn="ctr"/>
            <a:r>
              <a:rPr lang="de-DE" sz="2200" b="1" dirty="0" err="1" smtClean="0">
                <a:solidFill>
                  <a:schemeClr val="bg1"/>
                </a:solidFill>
              </a:rPr>
              <a:t>apprenticeships</a:t>
            </a:r>
            <a:endParaRPr lang="de-DE" sz="2200" b="1" dirty="0">
              <a:solidFill>
                <a:schemeClr val="bg1"/>
              </a:solidFill>
            </a:endParaRPr>
          </a:p>
        </p:txBody>
      </p:sp>
      <p:cxnSp>
        <p:nvCxnSpPr>
          <p:cNvPr id="8" name="Gerade Verbindung mit Pfeil 7"/>
          <p:cNvCxnSpPr/>
          <p:nvPr/>
        </p:nvCxnSpPr>
        <p:spPr bwMode="auto">
          <a:xfrm flipH="1">
            <a:off x="2555776" y="3867731"/>
            <a:ext cx="56250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Gerade Verbindung mit Pfeil 9"/>
          <p:cNvCxnSpPr/>
          <p:nvPr/>
        </p:nvCxnSpPr>
        <p:spPr bwMode="auto">
          <a:xfrm flipV="1">
            <a:off x="5076056" y="3867731"/>
            <a:ext cx="576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3358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Results</a:t>
            </a:r>
            <a:r>
              <a:rPr lang="de-DE" dirty="0" smtClean="0"/>
              <a:t> - Information </a:t>
            </a:r>
            <a:r>
              <a:rPr lang="de-DE" dirty="0" err="1"/>
              <a:t>needs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altLang="de-DE" dirty="0" smtClean="0"/>
              <a:t>Elena Brinkmann, Marie Heide, Lena Bergs </a:t>
            </a:r>
          </a:p>
          <a:p>
            <a:r>
              <a:rPr lang="de-DE" altLang="de-DE" dirty="0" smtClean="0"/>
              <a:t>University </a:t>
            </a:r>
            <a:r>
              <a:rPr lang="de-DE" altLang="de-DE" dirty="0" err="1" smtClean="0"/>
              <a:t>of</a:t>
            </a:r>
            <a:r>
              <a:rPr lang="de-DE" altLang="de-DE" dirty="0" smtClean="0"/>
              <a:t> Cologne</a:t>
            </a:r>
            <a:endParaRPr lang="de-DE" altLang="de-DE" dirty="0"/>
          </a:p>
        </p:txBody>
      </p:sp>
      <p:sp>
        <p:nvSpPr>
          <p:cNvPr id="6" name="Ellipse 5"/>
          <p:cNvSpPr/>
          <p:nvPr/>
        </p:nvSpPr>
        <p:spPr bwMode="auto">
          <a:xfrm>
            <a:off x="1953412" y="4575551"/>
            <a:ext cx="2042523" cy="1013689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Labour law</a:t>
            </a:r>
          </a:p>
        </p:txBody>
      </p:sp>
      <p:sp>
        <p:nvSpPr>
          <p:cNvPr id="12" name="Ellipse 11"/>
          <p:cNvSpPr/>
          <p:nvPr/>
        </p:nvSpPr>
        <p:spPr bwMode="auto">
          <a:xfrm>
            <a:off x="539552" y="2276872"/>
            <a:ext cx="1944216" cy="1022301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Contact</a:t>
            </a:r>
            <a:r>
              <a:rPr lang="en-GB" sz="2000" b="1" dirty="0"/>
              <a:t> </a:t>
            </a:r>
            <a:r>
              <a:rPr lang="en-GB" sz="2000" b="1" dirty="0">
                <a:solidFill>
                  <a:schemeClr val="bg1"/>
                </a:solidFill>
              </a:rPr>
              <a:t>person</a:t>
            </a:r>
          </a:p>
        </p:txBody>
      </p:sp>
      <p:sp>
        <p:nvSpPr>
          <p:cNvPr id="23" name="Ellipse 22"/>
          <p:cNvSpPr/>
          <p:nvPr/>
        </p:nvSpPr>
        <p:spPr bwMode="auto">
          <a:xfrm>
            <a:off x="5436096" y="2348880"/>
            <a:ext cx="1800200" cy="1008112"/>
          </a:xfrm>
          <a:prstGeom prst="ellipse">
            <a:avLst/>
          </a:prstGeom>
          <a:solidFill>
            <a:srgbClr val="CD0921"/>
          </a:solidFill>
          <a:ln w="9525" cap="flat" cmpd="sng" algn="ctr">
            <a:solidFill>
              <a:srgbClr val="DBA61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Sheltered workshops</a:t>
            </a:r>
          </a:p>
        </p:txBody>
      </p:sp>
      <p:sp>
        <p:nvSpPr>
          <p:cNvPr id="43" name="Ellipse 42"/>
          <p:cNvSpPr/>
          <p:nvPr/>
        </p:nvSpPr>
        <p:spPr bwMode="auto">
          <a:xfrm>
            <a:off x="0" y="3356992"/>
            <a:ext cx="2483767" cy="1478339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Application process</a:t>
            </a:r>
            <a:r>
              <a:rPr lang="en-GB" sz="2000" b="1" dirty="0" smtClean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Job </a:t>
            </a:r>
            <a:r>
              <a:rPr lang="en-GB" sz="2000" b="1" dirty="0">
                <a:solidFill>
                  <a:schemeClr val="bg1"/>
                </a:solidFill>
              </a:rPr>
              <a:t>interview</a:t>
            </a:r>
          </a:p>
        </p:txBody>
      </p:sp>
      <p:sp>
        <p:nvSpPr>
          <p:cNvPr id="19" name="Ellipse 18"/>
          <p:cNvSpPr/>
          <p:nvPr/>
        </p:nvSpPr>
        <p:spPr bwMode="auto">
          <a:xfrm>
            <a:off x="6372200" y="1052737"/>
            <a:ext cx="2304256" cy="1080120"/>
          </a:xfrm>
          <a:prstGeom prst="ellipse">
            <a:avLst/>
          </a:prstGeom>
          <a:solidFill>
            <a:srgbClr val="CD0921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Training preparation</a:t>
            </a:r>
          </a:p>
        </p:txBody>
      </p:sp>
      <p:sp>
        <p:nvSpPr>
          <p:cNvPr id="27" name="Ellipse 26"/>
          <p:cNvSpPr/>
          <p:nvPr/>
        </p:nvSpPr>
        <p:spPr bwMode="auto">
          <a:xfrm>
            <a:off x="6524969" y="3698417"/>
            <a:ext cx="2151487" cy="1170743"/>
          </a:xfrm>
          <a:prstGeom prst="ellipse">
            <a:avLst/>
          </a:prstGeom>
          <a:solidFill>
            <a:srgbClr val="CD0921"/>
          </a:solidFill>
          <a:ln w="9525" cap="flat" cmpd="sng" algn="ctr">
            <a:solidFill>
              <a:srgbClr val="DBA61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Training assistance</a:t>
            </a:r>
          </a:p>
        </p:txBody>
      </p:sp>
      <p:cxnSp>
        <p:nvCxnSpPr>
          <p:cNvPr id="35" name="Gerade Verbindung mit Pfeil 34"/>
          <p:cNvCxnSpPr/>
          <p:nvPr/>
        </p:nvCxnSpPr>
        <p:spPr bwMode="auto">
          <a:xfrm flipV="1">
            <a:off x="5148064" y="1631153"/>
            <a:ext cx="1178077" cy="7897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Gerade Verbindung mit Pfeil 35"/>
          <p:cNvCxnSpPr/>
          <p:nvPr/>
        </p:nvCxnSpPr>
        <p:spPr bwMode="auto">
          <a:xfrm>
            <a:off x="7956376" y="2060848"/>
            <a:ext cx="72008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Gerade Verbindung mit Pfeil 37"/>
          <p:cNvCxnSpPr/>
          <p:nvPr/>
        </p:nvCxnSpPr>
        <p:spPr bwMode="auto">
          <a:xfrm>
            <a:off x="5148064" y="2996952"/>
            <a:ext cx="1368152" cy="10081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alpha val="61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Gerade Verbindung mit Pfeil 45"/>
          <p:cNvCxnSpPr>
            <a:stCxn id="5" idx="2"/>
          </p:cNvCxnSpPr>
          <p:nvPr/>
        </p:nvCxnSpPr>
        <p:spPr bwMode="auto">
          <a:xfrm flipH="1">
            <a:off x="2585434" y="2744924"/>
            <a:ext cx="90644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Gerade Verbindung mit Pfeil 46"/>
          <p:cNvCxnSpPr/>
          <p:nvPr/>
        </p:nvCxnSpPr>
        <p:spPr bwMode="auto">
          <a:xfrm flipH="1">
            <a:off x="2539518" y="2996952"/>
            <a:ext cx="1024370" cy="7031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Gerade Verbindung mit Pfeil 49"/>
          <p:cNvCxnSpPr/>
          <p:nvPr/>
        </p:nvCxnSpPr>
        <p:spPr bwMode="auto">
          <a:xfrm flipH="1">
            <a:off x="3256387" y="3284984"/>
            <a:ext cx="739549" cy="121779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Ellipse 24"/>
          <p:cNvSpPr/>
          <p:nvPr/>
        </p:nvSpPr>
        <p:spPr bwMode="auto">
          <a:xfrm>
            <a:off x="7308304" y="2348880"/>
            <a:ext cx="1835696" cy="1008112"/>
          </a:xfrm>
          <a:prstGeom prst="ellipse">
            <a:avLst/>
          </a:prstGeom>
          <a:solidFill>
            <a:srgbClr val="CD0921"/>
          </a:solidFill>
          <a:ln w="9525" cap="flat" cmpd="sng" algn="ctr">
            <a:solidFill>
              <a:srgbClr val="DBA61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Vocational </a:t>
            </a:r>
            <a:r>
              <a:rPr lang="en-GB" sz="1600" b="1" dirty="0">
                <a:solidFill>
                  <a:schemeClr val="bg1"/>
                </a:solidFill>
              </a:rPr>
              <a:t>training schemes</a:t>
            </a:r>
          </a:p>
          <a:p>
            <a:endParaRPr lang="en-GB" sz="1400" dirty="0">
              <a:solidFill>
                <a:schemeClr val="bg1"/>
              </a:solidFill>
            </a:endParaRPr>
          </a:p>
        </p:txBody>
      </p:sp>
      <p:cxnSp>
        <p:nvCxnSpPr>
          <p:cNvPr id="24" name="Gerade Verbindung mit Pfeil 23"/>
          <p:cNvCxnSpPr/>
          <p:nvPr/>
        </p:nvCxnSpPr>
        <p:spPr bwMode="auto">
          <a:xfrm rot="4740000">
            <a:off x="6400408" y="1957839"/>
            <a:ext cx="323321" cy="360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Ellipse 4"/>
          <p:cNvSpPr/>
          <p:nvPr/>
        </p:nvSpPr>
        <p:spPr bwMode="auto">
          <a:xfrm>
            <a:off x="3491879" y="2204864"/>
            <a:ext cx="1826151" cy="1080120"/>
          </a:xfrm>
          <a:prstGeom prst="ellipse">
            <a:avLst/>
          </a:prstGeom>
          <a:solidFill>
            <a:srgbClr val="2B586C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2000" b="1" dirty="0" smtClean="0">
                <a:solidFill>
                  <a:schemeClr val="bg1"/>
                </a:solidFill>
              </a:rPr>
              <a:t>Young </a:t>
            </a:r>
            <a:r>
              <a:rPr lang="de-DE" sz="2000" b="1" dirty="0" err="1" smtClean="0">
                <a:solidFill>
                  <a:schemeClr val="bg1"/>
                </a:solidFill>
              </a:rPr>
              <a:t>people</a:t>
            </a:r>
            <a:endParaRPr lang="de-DE" sz="2000" b="1" dirty="0" smtClean="0">
              <a:solidFill>
                <a:schemeClr val="bg1"/>
              </a:solidFill>
            </a:endParaRPr>
          </a:p>
        </p:txBody>
      </p:sp>
      <p:sp>
        <p:nvSpPr>
          <p:cNvPr id="21" name="Inhaltsplatzhalter 2"/>
          <p:cNvSpPr>
            <a:spLocks noGrp="1"/>
          </p:cNvSpPr>
          <p:nvPr>
            <p:ph idx="1"/>
          </p:nvPr>
        </p:nvSpPr>
        <p:spPr>
          <a:xfrm>
            <a:off x="685800" y="1628800"/>
            <a:ext cx="7772400" cy="720080"/>
          </a:xfrm>
        </p:spPr>
        <p:txBody>
          <a:bodyPr/>
          <a:lstStyle/>
          <a:p>
            <a:pPr>
              <a:buNone/>
            </a:pPr>
            <a:r>
              <a:rPr lang="de-DE" dirty="0" err="1" smtClean="0"/>
              <a:t>Closed</a:t>
            </a:r>
            <a:r>
              <a:rPr lang="de-DE" dirty="0" smtClean="0"/>
              <a:t> </a:t>
            </a:r>
            <a:r>
              <a:rPr lang="de-DE" dirty="0" err="1" smtClean="0"/>
              <a:t>questions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516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Results</a:t>
            </a:r>
            <a:r>
              <a:rPr lang="de-DE" dirty="0" smtClean="0"/>
              <a:t> - Information </a:t>
            </a:r>
            <a:r>
              <a:rPr lang="de-DE" dirty="0" err="1" smtClean="0"/>
              <a:t>needs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„</a:t>
            </a:r>
            <a:r>
              <a:rPr lang="de-DE" dirty="0" err="1" smtClean="0"/>
              <a:t>What</a:t>
            </a:r>
            <a:r>
              <a:rPr lang="de-DE" dirty="0" smtClean="0"/>
              <a:t> do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want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know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occupations</a:t>
            </a:r>
            <a:r>
              <a:rPr lang="de-DE" dirty="0" smtClean="0"/>
              <a:t>?“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altLang="de-DE" dirty="0" smtClean="0"/>
              <a:t>Elena Brinkmann, Marie Heide, Lena Bergs </a:t>
            </a:r>
          </a:p>
          <a:p>
            <a:r>
              <a:rPr lang="de-DE" altLang="de-DE" dirty="0" smtClean="0"/>
              <a:t>University </a:t>
            </a:r>
            <a:r>
              <a:rPr lang="de-DE" altLang="de-DE" dirty="0" err="1" smtClean="0"/>
              <a:t>of</a:t>
            </a:r>
            <a:r>
              <a:rPr lang="de-DE" altLang="de-DE" dirty="0" smtClean="0"/>
              <a:t> Cologne</a:t>
            </a:r>
            <a:endParaRPr lang="de-DE" altLang="de-DE" dirty="0"/>
          </a:p>
        </p:txBody>
      </p:sp>
      <p:sp>
        <p:nvSpPr>
          <p:cNvPr id="5" name="Ellipse 4"/>
          <p:cNvSpPr/>
          <p:nvPr/>
        </p:nvSpPr>
        <p:spPr bwMode="auto">
          <a:xfrm>
            <a:off x="3262410" y="3327671"/>
            <a:ext cx="1669515" cy="1080120"/>
          </a:xfrm>
          <a:prstGeom prst="ellipse">
            <a:avLst/>
          </a:prstGeom>
          <a:solidFill>
            <a:srgbClr val="2B586C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2000" b="1" dirty="0" smtClean="0">
                <a:solidFill>
                  <a:schemeClr val="bg1"/>
                </a:solidFill>
              </a:rPr>
              <a:t>Young </a:t>
            </a:r>
            <a:r>
              <a:rPr lang="de-DE" sz="2000" b="1" dirty="0" err="1" smtClean="0">
                <a:solidFill>
                  <a:schemeClr val="bg1"/>
                </a:solidFill>
              </a:rPr>
              <a:t>people</a:t>
            </a:r>
            <a:endParaRPr lang="de-DE" sz="2000" b="1" dirty="0" smtClean="0">
              <a:solidFill>
                <a:schemeClr val="bg1"/>
              </a:solidFill>
            </a:endParaRPr>
          </a:p>
        </p:txBody>
      </p:sp>
      <p:sp>
        <p:nvSpPr>
          <p:cNvPr id="6" name="Ellipse 5"/>
          <p:cNvSpPr/>
          <p:nvPr/>
        </p:nvSpPr>
        <p:spPr bwMode="auto">
          <a:xfrm>
            <a:off x="107504" y="2924944"/>
            <a:ext cx="2367771" cy="2664296"/>
          </a:xfrm>
          <a:prstGeom prst="ellipse">
            <a:avLst/>
          </a:prstGeom>
          <a:solidFill>
            <a:srgbClr val="2B586C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4000" b="1" dirty="0" err="1" smtClean="0">
                <a:solidFill>
                  <a:schemeClr val="bg1"/>
                </a:solidFill>
              </a:rPr>
              <a:t>No</a:t>
            </a:r>
            <a:r>
              <a:rPr lang="de-DE" sz="4000" b="1" dirty="0" smtClean="0">
                <a:solidFill>
                  <a:schemeClr val="bg1"/>
                </a:solidFill>
              </a:rPr>
              <a:t> </a:t>
            </a:r>
            <a:r>
              <a:rPr lang="de-DE" sz="4000" b="1" dirty="0" err="1" smtClean="0">
                <a:solidFill>
                  <a:schemeClr val="bg1"/>
                </a:solidFill>
              </a:rPr>
              <a:t>idea</a:t>
            </a:r>
            <a:r>
              <a:rPr lang="de-DE" sz="4000" dirty="0" smtClean="0">
                <a:solidFill>
                  <a:schemeClr val="bg1"/>
                </a:solidFill>
              </a:rPr>
              <a:t>: </a:t>
            </a:r>
            <a:r>
              <a:rPr lang="de-DE" sz="4000" b="1" dirty="0" smtClean="0">
                <a:solidFill>
                  <a:schemeClr val="bg1"/>
                </a:solidFill>
              </a:rPr>
              <a:t>59%</a:t>
            </a:r>
          </a:p>
        </p:txBody>
      </p:sp>
      <p:cxnSp>
        <p:nvCxnSpPr>
          <p:cNvPr id="8" name="Gerade Verbindung mit Pfeil 7"/>
          <p:cNvCxnSpPr/>
          <p:nvPr/>
        </p:nvCxnSpPr>
        <p:spPr bwMode="auto">
          <a:xfrm flipH="1">
            <a:off x="2555776" y="3867731"/>
            <a:ext cx="56250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feld 21"/>
          <p:cNvSpPr txBox="1"/>
          <p:nvPr/>
        </p:nvSpPr>
        <p:spPr>
          <a:xfrm>
            <a:off x="5220072" y="3212976"/>
            <a:ext cx="35283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Symbol" panose="05050102010706020507" pitchFamily="18" charset="2"/>
              <a:buChar char="-"/>
            </a:pPr>
            <a:r>
              <a:rPr lang="en-GB" b="1" dirty="0">
                <a:solidFill>
                  <a:srgbClr val="2B586C"/>
                </a:solidFill>
              </a:rPr>
              <a:t>Not interested?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en-GB" b="1" dirty="0">
                <a:solidFill>
                  <a:srgbClr val="2B586C"/>
                </a:solidFill>
              </a:rPr>
              <a:t>Way of </a:t>
            </a:r>
            <a:r>
              <a:rPr lang="en-GB" b="1" dirty="0" smtClean="0">
                <a:solidFill>
                  <a:srgbClr val="2B586C"/>
                </a:solidFill>
              </a:rPr>
              <a:t>presentation </a:t>
            </a:r>
            <a:endParaRPr lang="en-GB" b="1" dirty="0">
              <a:solidFill>
                <a:srgbClr val="2B586C"/>
              </a:solidFill>
            </a:endParaRP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en-GB" b="1" dirty="0">
                <a:solidFill>
                  <a:srgbClr val="2B586C"/>
                </a:solidFill>
              </a:rPr>
              <a:t>Interaction with </a:t>
            </a:r>
            <a:r>
              <a:rPr lang="en-GB" b="1" dirty="0" smtClean="0">
                <a:solidFill>
                  <a:srgbClr val="2B586C"/>
                </a:solidFill>
              </a:rPr>
              <a:t>web site operators</a:t>
            </a:r>
            <a:endParaRPr lang="en-GB" b="1" dirty="0">
              <a:solidFill>
                <a:srgbClr val="2B586C"/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588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Conclusions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412776"/>
            <a:ext cx="7772400" cy="3960440"/>
          </a:xfrm>
        </p:spPr>
        <p:txBody>
          <a:bodyPr/>
          <a:lstStyle/>
          <a:p>
            <a:pPr marL="514350" lvl="1" indent="0">
              <a:buNone/>
            </a:pPr>
            <a:endParaRPr lang="de-DE" sz="1900" dirty="0"/>
          </a:p>
          <a:p>
            <a:pPr marL="114300" indent="0">
              <a:buNone/>
            </a:pPr>
            <a:r>
              <a:rPr lang="de-DE" sz="2400" dirty="0" err="1" smtClean="0"/>
              <a:t>No</a:t>
            </a:r>
            <a:r>
              <a:rPr lang="de-DE" sz="2400" dirty="0" smtClean="0"/>
              <a:t> </a:t>
            </a:r>
            <a:r>
              <a:rPr lang="de-DE" sz="2400" dirty="0" err="1"/>
              <a:t>common</a:t>
            </a:r>
            <a:r>
              <a:rPr lang="de-DE" sz="2400" dirty="0"/>
              <a:t> international </a:t>
            </a:r>
            <a:r>
              <a:rPr lang="de-DE" sz="2400" dirty="0" err="1" smtClean="0"/>
              <a:t>standards</a:t>
            </a:r>
            <a:r>
              <a:rPr lang="de-DE" sz="2400" dirty="0" smtClean="0"/>
              <a:t> (</a:t>
            </a:r>
            <a:r>
              <a:rPr lang="de-DE" sz="2400" dirty="0" err="1" smtClean="0"/>
              <a:t>criteria</a:t>
            </a:r>
            <a:r>
              <a:rPr lang="de-DE" sz="2400" dirty="0" smtClean="0"/>
              <a:t>)</a:t>
            </a:r>
            <a:endParaRPr lang="de-DE" sz="2400" dirty="0"/>
          </a:p>
          <a:p>
            <a:pPr marL="857250" lvl="1" indent="-342900">
              <a:buFont typeface="Symbol" pitchFamily="18" charset="2"/>
              <a:buChar char="-"/>
            </a:pPr>
            <a:r>
              <a:rPr lang="de-DE" sz="2400" dirty="0" err="1" smtClean="0"/>
              <a:t>Ordinance</a:t>
            </a:r>
            <a:r>
              <a:rPr lang="de-DE" sz="2400" dirty="0" smtClean="0"/>
              <a:t> </a:t>
            </a:r>
            <a:r>
              <a:rPr lang="de-DE" sz="2400" dirty="0"/>
              <a:t>(BITV 2.0) </a:t>
            </a:r>
            <a:r>
              <a:rPr lang="de-DE" sz="2400" dirty="0" err="1" smtClean="0"/>
              <a:t>does</a:t>
            </a:r>
            <a:r>
              <a:rPr lang="de-DE" sz="2400" dirty="0" smtClean="0"/>
              <a:t> not </a:t>
            </a:r>
            <a:r>
              <a:rPr lang="de-DE" sz="2400" dirty="0" err="1"/>
              <a:t>lead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smtClean="0"/>
              <a:t>optimal web </a:t>
            </a:r>
            <a:r>
              <a:rPr lang="de-DE" sz="2400" dirty="0" err="1" smtClean="0"/>
              <a:t>site</a:t>
            </a:r>
            <a:r>
              <a:rPr lang="de-DE" sz="2400" dirty="0" smtClean="0"/>
              <a:t> </a:t>
            </a:r>
            <a:r>
              <a:rPr lang="de-DE" sz="2400" dirty="0" err="1" smtClean="0"/>
              <a:t>accessibility</a:t>
            </a:r>
            <a:endParaRPr lang="de-DE" sz="2400" dirty="0" smtClean="0"/>
          </a:p>
          <a:p>
            <a:pPr marL="857250" lvl="1" indent="-342900">
              <a:buFont typeface="Symbol" pitchFamily="18" charset="2"/>
              <a:buChar char="-"/>
            </a:pPr>
            <a:endParaRPr lang="de-DE" sz="2400" dirty="0" smtClean="0"/>
          </a:p>
          <a:p>
            <a:pPr marL="114300" indent="0">
              <a:buNone/>
            </a:pPr>
            <a:r>
              <a:rPr lang="de-DE" sz="2400" dirty="0" err="1" smtClean="0"/>
              <a:t>Process-orientation</a:t>
            </a:r>
            <a:r>
              <a:rPr lang="de-DE" sz="2400" dirty="0" smtClean="0"/>
              <a:t> </a:t>
            </a:r>
            <a:r>
              <a:rPr lang="de-DE" sz="2400" dirty="0" err="1" smtClean="0"/>
              <a:t>is</a:t>
            </a:r>
            <a:r>
              <a:rPr lang="de-DE" sz="2400" dirty="0" smtClean="0"/>
              <a:t> </a:t>
            </a:r>
            <a:r>
              <a:rPr lang="de-DE" sz="2400" dirty="0" err="1" smtClean="0"/>
              <a:t>hardly</a:t>
            </a:r>
            <a:r>
              <a:rPr lang="de-DE" sz="2400" dirty="0" smtClean="0"/>
              <a:t> </a:t>
            </a:r>
            <a:r>
              <a:rPr lang="de-DE" sz="2400" dirty="0" err="1" smtClean="0"/>
              <a:t>considered</a:t>
            </a:r>
            <a:r>
              <a:rPr lang="de-DE" sz="2400" dirty="0" smtClean="0"/>
              <a:t> </a:t>
            </a:r>
            <a:r>
              <a:rPr lang="de-DE" sz="2400" dirty="0" err="1" smtClean="0"/>
              <a:t>during</a:t>
            </a:r>
            <a:r>
              <a:rPr lang="de-DE" sz="2400" dirty="0" smtClean="0"/>
              <a:t> </a:t>
            </a:r>
            <a:r>
              <a:rPr lang="de-DE" sz="2400" dirty="0" err="1" smtClean="0"/>
              <a:t>further</a:t>
            </a:r>
            <a:r>
              <a:rPr lang="de-DE" sz="2400" dirty="0" smtClean="0"/>
              <a:t> web </a:t>
            </a:r>
            <a:r>
              <a:rPr lang="de-DE" sz="2400" dirty="0" err="1" smtClean="0"/>
              <a:t>site</a:t>
            </a:r>
            <a:r>
              <a:rPr lang="de-DE" sz="2400" dirty="0" smtClean="0"/>
              <a:t> </a:t>
            </a:r>
            <a:r>
              <a:rPr lang="de-DE" sz="2400" dirty="0" err="1" smtClean="0"/>
              <a:t>development</a:t>
            </a:r>
            <a:endParaRPr lang="de-DE" sz="2400" dirty="0" smtClean="0"/>
          </a:p>
          <a:p>
            <a:pPr marL="857250" lvl="1" indent="-342900">
              <a:buFont typeface="Symbol" pitchFamily="18" charset="2"/>
              <a:buChar char="-"/>
            </a:pPr>
            <a:r>
              <a:rPr lang="de-DE" sz="2400" dirty="0" smtClean="0"/>
              <a:t>User-</a:t>
            </a:r>
            <a:r>
              <a:rPr lang="de-DE" sz="2400" dirty="0" err="1" smtClean="0"/>
              <a:t>orientation</a:t>
            </a:r>
            <a:r>
              <a:rPr lang="de-DE" sz="2400" dirty="0" smtClean="0"/>
              <a:t>, Feedback</a:t>
            </a:r>
          </a:p>
          <a:p>
            <a:pPr marL="857250" lvl="1" indent="-342900">
              <a:buFont typeface="Symbol" pitchFamily="18" charset="2"/>
              <a:buChar char="-"/>
            </a:pPr>
            <a:r>
              <a:rPr lang="de-DE" sz="2400" dirty="0" smtClean="0"/>
              <a:t>Interaction </a:t>
            </a:r>
            <a:r>
              <a:rPr lang="de-DE" sz="2400" dirty="0" err="1" smtClean="0"/>
              <a:t>of</a:t>
            </a:r>
            <a:r>
              <a:rPr lang="de-DE" sz="2400" dirty="0" smtClean="0"/>
              <a:t> all </a:t>
            </a:r>
            <a:r>
              <a:rPr lang="de-DE" sz="2400" dirty="0" err="1" smtClean="0"/>
              <a:t>stakeholders</a:t>
            </a:r>
            <a:endParaRPr lang="de-DE" sz="2400" dirty="0" smtClean="0"/>
          </a:p>
          <a:p>
            <a:pPr marL="914400" lvl="2" indent="0">
              <a:buNone/>
            </a:pPr>
            <a:endParaRPr lang="de-DE" sz="2000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altLang="de-DE" dirty="0" smtClean="0"/>
              <a:t>Elena Brinkmann, Marie Heide, Lena Bergs </a:t>
            </a:r>
          </a:p>
          <a:p>
            <a:r>
              <a:rPr lang="de-DE" altLang="de-DE" dirty="0" smtClean="0"/>
              <a:t>University </a:t>
            </a:r>
            <a:r>
              <a:rPr lang="de-DE" altLang="de-DE" dirty="0" err="1" smtClean="0"/>
              <a:t>of</a:t>
            </a:r>
            <a:r>
              <a:rPr lang="de-DE" altLang="de-DE" dirty="0" smtClean="0"/>
              <a:t> Cologne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68616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Content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800" dirty="0" err="1"/>
              <a:t>Introduction</a:t>
            </a:r>
            <a:endParaRPr lang="de-DE" sz="2800" dirty="0"/>
          </a:p>
          <a:p>
            <a:pPr lvl="1"/>
            <a:r>
              <a:rPr lang="de-DE" sz="2400" dirty="0" err="1" smtClean="0"/>
              <a:t>Theoretical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empirical</a:t>
            </a:r>
            <a:r>
              <a:rPr lang="de-DE" sz="2400" dirty="0" smtClean="0"/>
              <a:t> </a:t>
            </a:r>
            <a:r>
              <a:rPr lang="de-DE" sz="2400" dirty="0" err="1" smtClean="0"/>
              <a:t>background</a:t>
            </a:r>
            <a:endParaRPr lang="de-DE" sz="2400" dirty="0"/>
          </a:p>
          <a:p>
            <a:pPr lvl="1"/>
            <a:r>
              <a:rPr lang="de-DE" sz="2400" dirty="0" smtClean="0"/>
              <a:t>Research </a:t>
            </a:r>
            <a:r>
              <a:rPr lang="de-DE" sz="2400" dirty="0" err="1" smtClean="0"/>
              <a:t>issues</a:t>
            </a:r>
            <a:endParaRPr lang="de-DE" sz="2400" dirty="0"/>
          </a:p>
          <a:p>
            <a:pPr marL="0" indent="0">
              <a:buNone/>
            </a:pPr>
            <a:r>
              <a:rPr lang="de-DE" sz="2800" dirty="0" err="1" smtClean="0"/>
              <a:t>Methods</a:t>
            </a:r>
            <a:endParaRPr lang="de-DE" sz="2400" dirty="0"/>
          </a:p>
          <a:p>
            <a:pPr lvl="1"/>
            <a:r>
              <a:rPr lang="de-DE" sz="2400" dirty="0" smtClean="0"/>
              <a:t>Research </a:t>
            </a:r>
            <a:r>
              <a:rPr lang="de-DE" sz="2400" dirty="0" err="1" smtClean="0"/>
              <a:t>approach</a:t>
            </a:r>
            <a:r>
              <a:rPr lang="de-DE" sz="2400" dirty="0" smtClean="0"/>
              <a:t> </a:t>
            </a:r>
          </a:p>
          <a:p>
            <a:pPr lvl="1"/>
            <a:r>
              <a:rPr lang="de-DE" sz="2400" dirty="0" smtClean="0"/>
              <a:t>Samples</a:t>
            </a:r>
          </a:p>
          <a:p>
            <a:pPr marL="0" indent="0">
              <a:buNone/>
            </a:pPr>
            <a:r>
              <a:rPr lang="de-DE" sz="2800" dirty="0" err="1" smtClean="0"/>
              <a:t>Results</a:t>
            </a:r>
            <a:endParaRPr lang="de-DE" sz="2400" dirty="0" smtClean="0"/>
          </a:p>
          <a:p>
            <a:pPr marL="0" indent="0">
              <a:buNone/>
            </a:pPr>
            <a:r>
              <a:rPr lang="de-DE" sz="2800" dirty="0" err="1" smtClean="0"/>
              <a:t>Conclusions</a:t>
            </a:r>
            <a:endParaRPr lang="de-DE" sz="2400" dirty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altLang="de-DE" dirty="0" smtClean="0"/>
              <a:t>Elena Brinkmann, Marie Heide, Lena Bergs</a:t>
            </a:r>
          </a:p>
          <a:p>
            <a:r>
              <a:rPr lang="de-DE" altLang="de-DE" dirty="0" smtClean="0"/>
              <a:t>University </a:t>
            </a:r>
            <a:r>
              <a:rPr lang="de-DE" altLang="de-DE" dirty="0" err="1" smtClean="0"/>
              <a:t>of</a:t>
            </a:r>
            <a:r>
              <a:rPr lang="de-DE" altLang="de-DE" dirty="0" smtClean="0"/>
              <a:t> Cologne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96731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1370533"/>
          </a:xfrm>
        </p:spPr>
        <p:txBody>
          <a:bodyPr/>
          <a:lstStyle/>
          <a:p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/>
              <a:t> </a:t>
            </a:r>
            <a:r>
              <a:rPr lang="de-DE" dirty="0" smtClean="0">
                <a:sym typeface="Wingdings" panose="05000000000000000000" pitchFamily="2" charset="2"/>
              </a:rPr>
              <a:t>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068960"/>
            <a:ext cx="6858000" cy="2188840"/>
          </a:xfrm>
        </p:spPr>
        <p:txBody>
          <a:bodyPr/>
          <a:lstStyle/>
          <a:p>
            <a:r>
              <a:rPr lang="de-DE" dirty="0" smtClean="0"/>
              <a:t>Homepage:</a:t>
            </a:r>
          </a:p>
          <a:p>
            <a:r>
              <a:rPr lang="de-DE" dirty="0"/>
              <a:t>http://online-dabei.uni-koeln.de</a:t>
            </a:r>
            <a:r>
              <a:rPr lang="de-DE" dirty="0" smtClean="0"/>
              <a:t>/</a:t>
            </a:r>
          </a:p>
          <a:p>
            <a:endParaRPr lang="de-DE" dirty="0" smtClean="0"/>
          </a:p>
          <a:p>
            <a:r>
              <a:rPr lang="de-DE" dirty="0" err="1" smtClean="0"/>
              <a:t>Contact</a:t>
            </a:r>
            <a:r>
              <a:rPr lang="de-DE" dirty="0" smtClean="0"/>
              <a:t>:</a:t>
            </a:r>
          </a:p>
          <a:p>
            <a:r>
              <a:rPr lang="de-DE" dirty="0"/>
              <a:t>o</a:t>
            </a:r>
            <a:r>
              <a:rPr lang="de-DE" dirty="0" smtClean="0"/>
              <a:t>nline-dabei@uni-koeln.de</a:t>
            </a:r>
          </a:p>
          <a:p>
            <a:r>
              <a:rPr lang="de-DE" dirty="0" smtClean="0"/>
              <a:t>0049-221-4704602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altLang="de-DE" dirty="0" smtClean="0"/>
              <a:t>Elena Brinkmann, Marie Heide, Lena Bergs </a:t>
            </a:r>
          </a:p>
          <a:p>
            <a:r>
              <a:rPr lang="de-DE" altLang="de-DE" dirty="0" smtClean="0"/>
              <a:t>University </a:t>
            </a:r>
            <a:r>
              <a:rPr lang="de-DE" altLang="de-DE" dirty="0" err="1" smtClean="0"/>
              <a:t>of</a:t>
            </a:r>
            <a:r>
              <a:rPr lang="de-DE" altLang="de-DE" dirty="0" smtClean="0"/>
              <a:t> Cologne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95502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 bwMode="auto">
          <a:xfrm>
            <a:off x="899592" y="1268760"/>
            <a:ext cx="1224136" cy="1152128"/>
          </a:xfrm>
          <a:prstGeom prst="ellipse">
            <a:avLst/>
          </a:prstGeom>
          <a:solidFill>
            <a:srgbClr val="CD0921"/>
          </a:solidFill>
          <a:ln w="9525" cap="flat" cmpd="sng" algn="ctr">
            <a:solidFill>
              <a:srgbClr val="DBA61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4000" b="1" i="0" u="none" strike="noStrike" normalizeH="0" baseline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ヒラギノ角ゴ Pro W3" pitchFamily="-112" charset="-128"/>
              </a:rPr>
              <a:t>?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Introduction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23728" y="1628800"/>
            <a:ext cx="6334472" cy="3960440"/>
          </a:xfrm>
        </p:spPr>
        <p:txBody>
          <a:bodyPr/>
          <a:lstStyle/>
          <a:p>
            <a:pPr marL="0" indent="0">
              <a:buNone/>
            </a:pPr>
            <a:r>
              <a:rPr lang="de-DE" sz="2800" dirty="0" err="1" smtClean="0"/>
              <a:t>What</a:t>
            </a:r>
            <a:r>
              <a:rPr lang="de-DE" sz="2800" dirty="0" smtClean="0"/>
              <a:t> </a:t>
            </a:r>
            <a:r>
              <a:rPr lang="de-DE" sz="2800" dirty="0" err="1" smtClean="0"/>
              <a:t>kind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support</a:t>
            </a:r>
            <a:r>
              <a:rPr lang="de-DE" sz="2800" dirty="0" smtClean="0"/>
              <a:t> </a:t>
            </a:r>
            <a:r>
              <a:rPr lang="de-DE" sz="2800" dirty="0" err="1" smtClean="0"/>
              <a:t>is</a:t>
            </a:r>
            <a:r>
              <a:rPr lang="de-DE" sz="2800" dirty="0" smtClean="0"/>
              <a:t> </a:t>
            </a:r>
            <a:r>
              <a:rPr lang="de-DE" sz="2800" dirty="0" err="1" smtClean="0"/>
              <a:t>needed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facilitate</a:t>
            </a:r>
            <a:r>
              <a:rPr lang="de-DE" sz="2800" dirty="0" smtClean="0"/>
              <a:t> </a:t>
            </a:r>
            <a:r>
              <a:rPr lang="de-DE" sz="2800" dirty="0" err="1" smtClean="0"/>
              <a:t>access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open </a:t>
            </a:r>
            <a:r>
              <a:rPr lang="de-DE" sz="2800" dirty="0" err="1" smtClean="0"/>
              <a:t>labor</a:t>
            </a:r>
            <a:r>
              <a:rPr lang="de-DE" sz="2800" dirty="0" smtClean="0"/>
              <a:t> </a:t>
            </a:r>
            <a:r>
              <a:rPr lang="de-DE" sz="2800" dirty="0" err="1"/>
              <a:t>market</a:t>
            </a:r>
            <a:r>
              <a:rPr lang="de-DE" sz="2800" dirty="0"/>
              <a:t> </a:t>
            </a:r>
            <a:r>
              <a:rPr lang="de-DE" sz="2800" dirty="0" err="1"/>
              <a:t>for</a:t>
            </a:r>
            <a:r>
              <a:rPr lang="de-DE" sz="2800" dirty="0"/>
              <a:t> </a:t>
            </a:r>
            <a:r>
              <a:rPr lang="de-DE" sz="2800" dirty="0" err="1"/>
              <a:t>young</a:t>
            </a:r>
            <a:r>
              <a:rPr lang="de-DE" sz="2800" dirty="0"/>
              <a:t> </a:t>
            </a:r>
            <a:r>
              <a:rPr lang="de-DE" sz="2800" dirty="0" err="1"/>
              <a:t>people</a:t>
            </a:r>
            <a:r>
              <a:rPr lang="de-DE" sz="2800" dirty="0"/>
              <a:t> </a:t>
            </a:r>
            <a:r>
              <a:rPr lang="de-DE" sz="2800" dirty="0" err="1"/>
              <a:t>with</a:t>
            </a:r>
            <a:r>
              <a:rPr lang="de-DE" sz="2800" dirty="0"/>
              <a:t> </a:t>
            </a:r>
            <a:r>
              <a:rPr lang="de-DE" sz="2800" dirty="0" err="1"/>
              <a:t>cognitive</a:t>
            </a:r>
            <a:r>
              <a:rPr lang="de-DE" sz="2800" dirty="0"/>
              <a:t> </a:t>
            </a:r>
            <a:r>
              <a:rPr lang="de-DE" sz="2800" dirty="0" err="1" smtClean="0"/>
              <a:t>disabilities</a:t>
            </a:r>
            <a:r>
              <a:rPr lang="de-DE" sz="2800" dirty="0" smtClean="0"/>
              <a:t>?</a:t>
            </a:r>
            <a:endParaRPr lang="de-DE" sz="2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altLang="de-DE" dirty="0" smtClean="0"/>
              <a:t>Elena Brinkmann, Marie Heide, Lena Bergs</a:t>
            </a:r>
          </a:p>
          <a:p>
            <a:r>
              <a:rPr lang="de-DE" altLang="de-DE" dirty="0" smtClean="0"/>
              <a:t>University </a:t>
            </a:r>
            <a:r>
              <a:rPr lang="de-DE" altLang="de-DE" dirty="0" err="1" smtClean="0"/>
              <a:t>of</a:t>
            </a:r>
            <a:r>
              <a:rPr lang="de-DE" altLang="de-DE" dirty="0" smtClean="0"/>
              <a:t> Cologne</a:t>
            </a:r>
            <a:endParaRPr lang="de-DE" altLang="de-DE" dirty="0"/>
          </a:p>
        </p:txBody>
      </p:sp>
      <p:sp>
        <p:nvSpPr>
          <p:cNvPr id="7" name="Ellipse 6"/>
          <p:cNvSpPr/>
          <p:nvPr/>
        </p:nvSpPr>
        <p:spPr bwMode="auto">
          <a:xfrm>
            <a:off x="2771800" y="3789040"/>
            <a:ext cx="4716314" cy="1440160"/>
          </a:xfrm>
          <a:prstGeom prst="ellipse">
            <a:avLst/>
          </a:prstGeom>
          <a:solidFill>
            <a:srgbClr val="2B586C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itchFamily="34"/>
              </a:rPr>
              <a:t>Convention on the Rights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rial" pitchFamily="34"/>
              </a:rPr>
              <a:t>of Persons with Disabilities, § 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/>
              </a:rPr>
              <a:t>27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9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Introduction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altLang="de-DE" dirty="0" smtClean="0"/>
              <a:t>Elena Brinkmann, Marie Heide, Lena Bergs </a:t>
            </a:r>
          </a:p>
          <a:p>
            <a:r>
              <a:rPr lang="de-DE" altLang="de-DE" dirty="0" smtClean="0"/>
              <a:t>University </a:t>
            </a:r>
            <a:r>
              <a:rPr lang="de-DE" altLang="de-DE" dirty="0" err="1" smtClean="0"/>
              <a:t>of</a:t>
            </a:r>
            <a:r>
              <a:rPr lang="de-DE" altLang="de-DE" dirty="0" smtClean="0"/>
              <a:t> Cologne</a:t>
            </a:r>
            <a:endParaRPr lang="de-DE" altLang="de-DE" dirty="0"/>
          </a:p>
        </p:txBody>
      </p:sp>
      <p:sp>
        <p:nvSpPr>
          <p:cNvPr id="5" name="Ellipse 4"/>
          <p:cNvSpPr/>
          <p:nvPr/>
        </p:nvSpPr>
        <p:spPr bwMode="auto">
          <a:xfrm>
            <a:off x="899592" y="1268760"/>
            <a:ext cx="1224136" cy="1152128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4000" b="1" i="0" u="none" strike="noStrike" normalizeH="0" baseline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ヒラギノ角ゴ Pro W3" pitchFamily="-112" charset="-128"/>
              </a:rPr>
              <a:t>!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2123728" y="1484784"/>
            <a:ext cx="6334472" cy="3960440"/>
          </a:xfrm>
        </p:spPr>
        <p:txBody>
          <a:bodyPr/>
          <a:lstStyle/>
          <a:p>
            <a:pPr>
              <a:buFont typeface="Symbol" pitchFamily="18" charset="2"/>
              <a:buChar char="-"/>
            </a:pPr>
            <a:r>
              <a:rPr lang="de-DE" sz="2800" dirty="0" smtClean="0"/>
              <a:t>Education</a:t>
            </a:r>
          </a:p>
          <a:p>
            <a:pPr>
              <a:buFont typeface="Symbol" pitchFamily="18" charset="2"/>
              <a:buChar char="-"/>
            </a:pPr>
            <a:r>
              <a:rPr lang="de-DE" sz="2800" dirty="0" smtClean="0"/>
              <a:t>Knowledge </a:t>
            </a:r>
            <a:r>
              <a:rPr lang="de-DE" sz="2800" dirty="0" err="1" smtClean="0"/>
              <a:t>transfer</a:t>
            </a:r>
            <a:endParaRPr lang="de-DE" sz="2800" dirty="0" smtClean="0"/>
          </a:p>
          <a:p>
            <a:pPr>
              <a:buFont typeface="Symbol" pitchFamily="18" charset="2"/>
              <a:buChar char="-"/>
            </a:pPr>
            <a:r>
              <a:rPr lang="de-DE" sz="2800" dirty="0" smtClean="0"/>
              <a:t>Information </a:t>
            </a:r>
            <a:r>
              <a:rPr lang="de-DE" sz="2800" dirty="0"/>
              <a:t>(e.g</a:t>
            </a:r>
            <a:r>
              <a:rPr lang="de-DE" sz="2800" dirty="0" smtClean="0"/>
              <a:t>. </a:t>
            </a:r>
            <a:r>
              <a:rPr lang="de-DE" sz="2800" dirty="0" err="1"/>
              <a:t>about</a:t>
            </a:r>
            <a:r>
              <a:rPr lang="de-DE" sz="2800" dirty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transition</a:t>
            </a:r>
            <a:r>
              <a:rPr lang="de-DE" sz="2800" dirty="0" smtClean="0"/>
              <a:t> </a:t>
            </a:r>
            <a:r>
              <a:rPr lang="de-DE" sz="2800" dirty="0" err="1" smtClean="0"/>
              <a:t>process</a:t>
            </a:r>
            <a:r>
              <a:rPr lang="de-DE" sz="2800" dirty="0" smtClean="0"/>
              <a:t>)</a:t>
            </a:r>
            <a:endParaRPr lang="de-DE" sz="2800" dirty="0"/>
          </a:p>
        </p:txBody>
      </p:sp>
      <p:sp>
        <p:nvSpPr>
          <p:cNvPr id="3" name="Eingekerbter Pfeil nach rechts 2" descr="An arrow pointing down"/>
          <p:cNvSpPr/>
          <p:nvPr/>
        </p:nvSpPr>
        <p:spPr bwMode="auto">
          <a:xfrm rot="5400000">
            <a:off x="4044516" y="3491880"/>
            <a:ext cx="792088" cy="720080"/>
          </a:xfrm>
          <a:prstGeom prst="notchedRightArrow">
            <a:avLst/>
          </a:prstGeom>
          <a:solidFill>
            <a:srgbClr val="3E5978"/>
          </a:solidFill>
          <a:ln w="9525" cap="flat" cmpd="sng" algn="ctr">
            <a:solidFill>
              <a:srgbClr val="2B586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ヒラギノ角ゴ Pro W3" pitchFamily="-112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123728" y="3933056"/>
            <a:ext cx="59766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Symbol" pitchFamily="18" charset="2"/>
              <a:buChar char="-"/>
            </a:pPr>
            <a:r>
              <a:rPr lang="de-DE" sz="2800" dirty="0" err="1">
                <a:solidFill>
                  <a:srgbClr val="2B586C"/>
                </a:solidFill>
                <a:latin typeface="+mn-lt"/>
                <a:ea typeface="+mn-ea"/>
              </a:rPr>
              <a:t>Parents</a:t>
            </a:r>
            <a:endParaRPr lang="de-DE" sz="2800" dirty="0">
              <a:solidFill>
                <a:srgbClr val="2B586C"/>
              </a:solidFill>
              <a:latin typeface="+mn-lt"/>
              <a:ea typeface="+mn-ea"/>
            </a:endParaRPr>
          </a:p>
          <a:p>
            <a:pPr marL="342900" indent="-342900">
              <a:buFont typeface="Symbol" pitchFamily="18" charset="2"/>
              <a:buChar char="-"/>
            </a:pPr>
            <a:r>
              <a:rPr lang="de-DE" sz="2800" dirty="0">
                <a:solidFill>
                  <a:srgbClr val="2B586C"/>
                </a:solidFill>
                <a:latin typeface="+mn-lt"/>
                <a:ea typeface="+mn-ea"/>
              </a:rPr>
              <a:t>School</a:t>
            </a:r>
          </a:p>
          <a:p>
            <a:pPr marL="342900" indent="-342900">
              <a:buFont typeface="Symbol" pitchFamily="18" charset="2"/>
              <a:buChar char="-"/>
            </a:pPr>
            <a:r>
              <a:rPr lang="de-DE" sz="2800" dirty="0">
                <a:solidFill>
                  <a:srgbClr val="2B586C"/>
                </a:solidFill>
                <a:latin typeface="+mn-lt"/>
                <a:ea typeface="+mn-ea"/>
              </a:rPr>
              <a:t>Job </a:t>
            </a:r>
            <a:r>
              <a:rPr lang="de-DE" sz="2800" dirty="0" err="1">
                <a:solidFill>
                  <a:srgbClr val="2B586C"/>
                </a:solidFill>
                <a:latin typeface="+mn-lt"/>
                <a:ea typeface="+mn-ea"/>
              </a:rPr>
              <a:t>center</a:t>
            </a:r>
            <a:r>
              <a:rPr lang="de-DE" sz="2800" dirty="0">
                <a:solidFill>
                  <a:srgbClr val="2B586C"/>
                </a:solidFill>
                <a:latin typeface="+mn-lt"/>
                <a:ea typeface="+mn-ea"/>
              </a:rPr>
              <a:t> / </a:t>
            </a:r>
            <a:r>
              <a:rPr lang="de-DE" sz="2800" dirty="0" err="1">
                <a:solidFill>
                  <a:srgbClr val="2B586C"/>
                </a:solidFill>
                <a:latin typeface="+mn-lt"/>
                <a:ea typeface="+mn-ea"/>
              </a:rPr>
              <a:t>integrational</a:t>
            </a:r>
            <a:r>
              <a:rPr lang="de-DE" sz="2800" dirty="0">
                <a:solidFill>
                  <a:srgbClr val="2B586C"/>
                </a:solidFill>
                <a:latin typeface="+mn-lt"/>
                <a:ea typeface="+mn-ea"/>
              </a:rPr>
              <a:t> </a:t>
            </a:r>
            <a:r>
              <a:rPr lang="de-DE" sz="2800" dirty="0" err="1">
                <a:solidFill>
                  <a:srgbClr val="2B586C"/>
                </a:solidFill>
                <a:latin typeface="+mn-lt"/>
                <a:ea typeface="+mn-ea"/>
              </a:rPr>
              <a:t>services</a:t>
            </a:r>
            <a:endParaRPr lang="de-DE" sz="2800" dirty="0">
              <a:solidFill>
                <a:srgbClr val="2B586C"/>
              </a:solidFill>
              <a:latin typeface="+mn-lt"/>
              <a:ea typeface="+mn-ea"/>
            </a:endParaRPr>
          </a:p>
          <a:p>
            <a:pPr marL="342900" indent="-342900">
              <a:buFont typeface="Symbol" pitchFamily="18" charset="2"/>
              <a:buChar char="-"/>
            </a:pPr>
            <a:r>
              <a:rPr lang="de-DE" sz="2800" b="1" dirty="0">
                <a:solidFill>
                  <a:srgbClr val="2B586C"/>
                </a:solidFill>
                <a:latin typeface="+mn-lt"/>
                <a:ea typeface="+mn-ea"/>
              </a:rPr>
              <a:t>Internet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1483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Introduction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628800"/>
            <a:ext cx="5326360" cy="280831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sz="2400" dirty="0" err="1"/>
              <a:t>Importance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I</a:t>
            </a:r>
            <a:r>
              <a:rPr lang="de-DE" sz="2400" dirty="0" smtClean="0"/>
              <a:t>nternet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 smtClean="0"/>
              <a:t>both</a:t>
            </a:r>
            <a:r>
              <a:rPr lang="de-DE" sz="2400" dirty="0" smtClean="0"/>
              <a:t> </a:t>
            </a:r>
            <a:r>
              <a:rPr lang="de-DE" sz="2400" dirty="0" err="1" smtClean="0"/>
              <a:t>daily</a:t>
            </a:r>
            <a:r>
              <a:rPr lang="de-DE" sz="2400" dirty="0" smtClean="0"/>
              <a:t> </a:t>
            </a:r>
            <a:r>
              <a:rPr lang="de-DE" sz="2400" dirty="0" err="1" smtClean="0"/>
              <a:t>life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education</a:t>
            </a:r>
            <a:r>
              <a:rPr lang="de-DE" sz="2400" dirty="0" smtClean="0"/>
              <a:t> / </a:t>
            </a:r>
            <a:r>
              <a:rPr lang="de-DE" sz="2400" dirty="0" err="1" smtClean="0"/>
              <a:t>employment</a:t>
            </a:r>
            <a:endParaRPr lang="de-DE" sz="24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sz="2400" dirty="0" smtClean="0"/>
              <a:t>High potential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/>
              <a:t>ICT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people</a:t>
            </a:r>
            <a:r>
              <a:rPr lang="de-DE" sz="2400" dirty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err="1" smtClean="0"/>
              <a:t>cognitive</a:t>
            </a:r>
            <a:r>
              <a:rPr lang="de-DE" sz="2400" dirty="0" smtClean="0"/>
              <a:t> </a:t>
            </a:r>
            <a:r>
              <a:rPr lang="de-DE" sz="2400" dirty="0" err="1" smtClean="0"/>
              <a:t>disabilities</a:t>
            </a:r>
            <a:r>
              <a:rPr lang="de-DE" sz="2400" dirty="0" smtClean="0"/>
              <a:t> </a:t>
            </a:r>
            <a:r>
              <a:rPr lang="de-DE" sz="2400" dirty="0"/>
              <a:t>(Freese/</a:t>
            </a:r>
            <a:r>
              <a:rPr lang="de-DE" sz="2400" dirty="0" err="1"/>
              <a:t>Mayerle</a:t>
            </a:r>
            <a:r>
              <a:rPr lang="de-DE" sz="2400" dirty="0"/>
              <a:t>, </a:t>
            </a:r>
            <a:r>
              <a:rPr lang="de-DE" sz="2400" dirty="0" smtClean="0"/>
              <a:t>2014)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sz="2400" dirty="0" err="1"/>
              <a:t>S</a:t>
            </a:r>
            <a:r>
              <a:rPr lang="de-DE" sz="2400" dirty="0" err="1" smtClean="0"/>
              <a:t>pecific</a:t>
            </a:r>
            <a:r>
              <a:rPr lang="de-DE" sz="2400" dirty="0" smtClean="0"/>
              <a:t> </a:t>
            </a:r>
            <a:r>
              <a:rPr lang="de-DE" sz="2400" dirty="0" err="1" smtClean="0"/>
              <a:t>barriers</a:t>
            </a:r>
            <a:r>
              <a:rPr lang="de-DE" sz="2400" dirty="0" smtClean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internet</a:t>
            </a:r>
            <a:r>
              <a:rPr lang="de-DE" sz="2400" dirty="0"/>
              <a:t> </a:t>
            </a:r>
            <a:r>
              <a:rPr lang="de-DE" sz="2400" dirty="0" err="1"/>
              <a:t>use</a:t>
            </a:r>
            <a:r>
              <a:rPr lang="de-DE" sz="2400" dirty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people</a:t>
            </a:r>
            <a:r>
              <a:rPr lang="de-DE" sz="2400" dirty="0" smtClean="0"/>
              <a:t>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err="1"/>
              <a:t>cognitive</a:t>
            </a:r>
            <a:r>
              <a:rPr lang="de-DE" sz="2400" dirty="0"/>
              <a:t> </a:t>
            </a:r>
            <a:r>
              <a:rPr lang="de-DE" sz="2400" dirty="0" err="1"/>
              <a:t>disabilities</a:t>
            </a:r>
            <a:r>
              <a:rPr lang="de-DE" sz="2400" dirty="0"/>
              <a:t> </a:t>
            </a:r>
            <a:r>
              <a:rPr lang="de-DE" sz="2400" dirty="0" smtClean="0"/>
              <a:t>(</a:t>
            </a:r>
            <a:r>
              <a:rPr lang="de-DE" sz="2400" dirty="0" err="1" smtClean="0"/>
              <a:t>Bernasconi</a:t>
            </a:r>
            <a:r>
              <a:rPr lang="de-DE" sz="2400" dirty="0" smtClean="0"/>
              <a:t>, 2009)</a:t>
            </a:r>
            <a:endParaRPr lang="de-DE" sz="2400" dirty="0"/>
          </a:p>
          <a:p>
            <a:pPr lvl="1"/>
            <a:endParaRPr lang="de-DE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de-DE" sz="1800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de-DE" sz="24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800600" y="6021288"/>
            <a:ext cx="2363688" cy="360040"/>
          </a:xfrm>
        </p:spPr>
        <p:txBody>
          <a:bodyPr/>
          <a:lstStyle/>
          <a:p>
            <a:r>
              <a:rPr lang="de-DE" altLang="de-DE" dirty="0" smtClean="0"/>
              <a:t>Elena Brinkmann, Marie Heide, Lena Bergs</a:t>
            </a:r>
          </a:p>
          <a:p>
            <a:r>
              <a:rPr lang="de-DE" altLang="de-DE" dirty="0" smtClean="0"/>
              <a:t>University </a:t>
            </a:r>
            <a:r>
              <a:rPr lang="de-DE" altLang="de-DE" dirty="0" err="1" smtClean="0"/>
              <a:t>of</a:t>
            </a:r>
            <a:r>
              <a:rPr lang="de-DE" altLang="de-DE" dirty="0" smtClean="0"/>
              <a:t> Cologne</a:t>
            </a:r>
            <a:endParaRPr lang="de-DE" altLang="de-DE" dirty="0"/>
          </a:p>
        </p:txBody>
      </p:sp>
      <p:pic>
        <p:nvPicPr>
          <p:cNvPr id="5" name="Grafik 4" descr="Cut out of a expanded screen view with the phase &quot;http://&quo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736" y="2060848"/>
            <a:ext cx="2744447" cy="2058647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139242" y="4144236"/>
            <a:ext cx="23839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rgbClr val="2B586C"/>
                </a:solidFill>
              </a:rPr>
              <a:t>Source: Shutterstock/Pavel </a:t>
            </a:r>
            <a:r>
              <a:rPr lang="en-GB" sz="1100" dirty="0">
                <a:solidFill>
                  <a:srgbClr val="2B586C"/>
                </a:solidFill>
              </a:rPr>
              <a:t>Ignatov</a:t>
            </a:r>
          </a:p>
        </p:txBody>
      </p:sp>
    </p:spTree>
    <p:extLst>
      <p:ext uri="{BB962C8B-B14F-4D97-AF65-F5344CB8AC3E}">
        <p14:creationId xmlns:p14="http://schemas.microsoft.com/office/powerpoint/2010/main" val="307705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Introduction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altLang="de-DE" dirty="0" smtClean="0"/>
              <a:t>Elena Brinkmann, Marie Heide, Lena Bergs </a:t>
            </a:r>
          </a:p>
          <a:p>
            <a:r>
              <a:rPr lang="de-DE" altLang="de-DE" dirty="0" smtClean="0"/>
              <a:t>University </a:t>
            </a:r>
            <a:r>
              <a:rPr lang="de-DE" altLang="de-DE" dirty="0" err="1" smtClean="0"/>
              <a:t>of</a:t>
            </a:r>
            <a:r>
              <a:rPr lang="de-DE" altLang="de-DE" dirty="0" smtClean="0"/>
              <a:t> Cologne</a:t>
            </a:r>
            <a:endParaRPr lang="de-DE" altLang="de-DE" dirty="0"/>
          </a:p>
        </p:txBody>
      </p:sp>
      <p:sp>
        <p:nvSpPr>
          <p:cNvPr id="5" name="Ellipse 4"/>
          <p:cNvSpPr/>
          <p:nvPr/>
        </p:nvSpPr>
        <p:spPr bwMode="auto">
          <a:xfrm>
            <a:off x="899592" y="1268760"/>
            <a:ext cx="1224136" cy="1152128"/>
          </a:xfrm>
          <a:prstGeom prst="ellipse">
            <a:avLst/>
          </a:prstGeom>
          <a:solidFill>
            <a:srgbClr val="CD0921"/>
          </a:solidFill>
          <a:ln w="9525" cap="flat" cmpd="sng" algn="ctr">
            <a:solidFill>
              <a:srgbClr val="DBA61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4000" b="1" i="0" u="none" strike="noStrike" normalizeH="0" baseline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ヒラギノ角ゴ Pro W3" pitchFamily="-112" charset="-128"/>
              </a:rPr>
              <a:t>?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2123728" y="1628800"/>
            <a:ext cx="6334472" cy="1224136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What are necessary conditions that have to be regarded to enable the access to </a:t>
            </a:r>
            <a:r>
              <a:rPr lang="en-GB" sz="2800" dirty="0" err="1"/>
              <a:t>informations</a:t>
            </a:r>
            <a:r>
              <a:rPr lang="en-GB" sz="2800" dirty="0"/>
              <a:t> on the internet for young people with cognitive disabilities without outside help</a:t>
            </a:r>
            <a:r>
              <a:rPr lang="en-GB" sz="2800" dirty="0" smtClean="0"/>
              <a:t>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79943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llipse 19"/>
          <p:cNvSpPr/>
          <p:nvPr/>
        </p:nvSpPr>
        <p:spPr bwMode="auto">
          <a:xfrm>
            <a:off x="881826" y="1278555"/>
            <a:ext cx="1224136" cy="1152128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4000" b="1" i="0" u="none" strike="noStrike" normalizeH="0" baseline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ヒラギノ角ゴ Pro W3" pitchFamily="-112" charset="-128"/>
              </a:rPr>
              <a:t>!</a:t>
            </a:r>
          </a:p>
        </p:txBody>
      </p:sp>
      <p:sp>
        <p:nvSpPr>
          <p:cNvPr id="21" name="Inhaltsplatzhalter 2"/>
          <p:cNvSpPr>
            <a:spLocks noGrp="1"/>
          </p:cNvSpPr>
          <p:nvPr>
            <p:ph idx="1"/>
          </p:nvPr>
        </p:nvSpPr>
        <p:spPr>
          <a:xfrm>
            <a:off x="2105962" y="1628800"/>
            <a:ext cx="6352238" cy="936771"/>
          </a:xfrm>
        </p:spPr>
        <p:txBody>
          <a:bodyPr/>
          <a:lstStyle/>
          <a:p>
            <a:pPr marL="0" indent="0" eaLnBrk="0" hangingPunct="0">
              <a:spcBef>
                <a:spcPct val="0"/>
              </a:spcBef>
              <a:buNone/>
            </a:pPr>
            <a:r>
              <a:rPr lang="de-DE" sz="2800" dirty="0" err="1"/>
              <a:t>Accessible</a:t>
            </a:r>
            <a:r>
              <a:rPr lang="de-DE" sz="2800" dirty="0"/>
              <a:t> web </a:t>
            </a:r>
            <a:r>
              <a:rPr lang="de-DE" sz="2800" dirty="0" err="1"/>
              <a:t>sites</a:t>
            </a:r>
            <a:r>
              <a:rPr lang="de-DE" sz="2800" dirty="0"/>
              <a:t> </a:t>
            </a:r>
            <a:r>
              <a:rPr lang="de-DE" sz="2800" dirty="0" err="1"/>
              <a:t>for</a:t>
            </a:r>
            <a:r>
              <a:rPr lang="de-DE" sz="2800" dirty="0"/>
              <a:t> </a:t>
            </a:r>
            <a:r>
              <a:rPr lang="de-DE" sz="2800" dirty="0" err="1"/>
              <a:t>people</a:t>
            </a:r>
            <a:r>
              <a:rPr lang="de-DE" sz="2800" dirty="0"/>
              <a:t> </a:t>
            </a:r>
            <a:r>
              <a:rPr lang="de-DE" sz="2800" dirty="0" err="1"/>
              <a:t>with</a:t>
            </a:r>
            <a:r>
              <a:rPr lang="de-DE" sz="2800" dirty="0"/>
              <a:t> </a:t>
            </a:r>
            <a:r>
              <a:rPr lang="de-DE" sz="2800" dirty="0" err="1"/>
              <a:t>cognitive</a:t>
            </a:r>
            <a:r>
              <a:rPr lang="de-DE" sz="2800" dirty="0"/>
              <a:t> </a:t>
            </a:r>
            <a:r>
              <a:rPr lang="de-DE" sz="2800" dirty="0" err="1"/>
              <a:t>disabilities</a:t>
            </a:r>
            <a:endParaRPr lang="de-DE" sz="28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Introduction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altLang="de-DE" dirty="0" smtClean="0"/>
              <a:t>Elena Brinkmann, Marie Heide, Lena Bergs </a:t>
            </a:r>
          </a:p>
          <a:p>
            <a:r>
              <a:rPr lang="de-DE" altLang="de-DE" dirty="0" smtClean="0"/>
              <a:t>University </a:t>
            </a:r>
            <a:r>
              <a:rPr lang="de-DE" altLang="de-DE" dirty="0" err="1" smtClean="0"/>
              <a:t>of</a:t>
            </a:r>
            <a:r>
              <a:rPr lang="de-DE" altLang="de-DE" dirty="0" smtClean="0"/>
              <a:t> Cologne</a:t>
            </a:r>
            <a:endParaRPr lang="de-DE" altLang="de-DE" dirty="0"/>
          </a:p>
        </p:txBody>
      </p:sp>
      <p:sp>
        <p:nvSpPr>
          <p:cNvPr id="22" name="Rechteck 21"/>
          <p:cNvSpPr/>
          <p:nvPr/>
        </p:nvSpPr>
        <p:spPr>
          <a:xfrm>
            <a:off x="683568" y="2492896"/>
            <a:ext cx="7308812" cy="2964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</a:pPr>
            <a:endParaRPr lang="de-DE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</a:pPr>
            <a:r>
              <a:rPr lang="de-DE" b="1" dirty="0" smtClean="0">
                <a:solidFill>
                  <a:srgbClr val="2B586C"/>
                </a:solidFill>
                <a:ea typeface="Calibri" panose="020F0502020204030204" pitchFamily="34" charset="0"/>
                <a:cs typeface="Arial" panose="020B0604020202020204" pitchFamily="34" charset="0"/>
              </a:rPr>
              <a:t>	"</a:t>
            </a:r>
            <a:r>
              <a:rPr lang="de-DE" b="1" dirty="0" err="1" smtClean="0">
                <a:solidFill>
                  <a:srgbClr val="2B586C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Accessibility</a:t>
            </a:r>
            <a:r>
              <a:rPr lang="de-DE" b="1" dirty="0" smtClean="0">
                <a:solidFill>
                  <a:srgbClr val="2B586C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2B586C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de-DE" b="1" dirty="0" smtClean="0">
                <a:solidFill>
                  <a:srgbClr val="2B586C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2B586C"/>
                </a:solidFill>
                <a:ea typeface="Calibri" panose="020F0502020204030204" pitchFamily="34" charset="0"/>
                <a:cs typeface="Arial" panose="020B0604020202020204" pitchFamily="34" charset="0"/>
              </a:rPr>
              <a:t>given</a:t>
            </a:r>
            <a:r>
              <a:rPr lang="de-DE" b="1" dirty="0" smtClean="0">
                <a:solidFill>
                  <a:srgbClr val="2B586C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2B586C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if</a:t>
            </a:r>
            <a:r>
              <a:rPr lang="de-DE" b="1" dirty="0">
                <a:solidFill>
                  <a:srgbClr val="2B586C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b="1" dirty="0" smtClean="0">
                <a:solidFill>
                  <a:srgbClr val="2B586C"/>
                </a:solidFill>
                <a:ea typeface="Calibri" panose="020F0502020204030204" pitchFamily="34" charset="0"/>
                <a:cs typeface="Arial" panose="020B0604020202020204" pitchFamily="34" charset="0"/>
              </a:rPr>
              <a:t>[…] (</a:t>
            </a:r>
            <a:r>
              <a:rPr lang="de-DE" b="1" dirty="0" err="1" smtClean="0">
                <a:solidFill>
                  <a:srgbClr val="2B586C"/>
                </a:solidFill>
                <a:ea typeface="Calibri" panose="020F0502020204030204" pitchFamily="34" charset="0"/>
                <a:cs typeface="Arial" panose="020B0604020202020204" pitchFamily="34" charset="0"/>
              </a:rPr>
              <a:t>websites</a:t>
            </a:r>
            <a:r>
              <a:rPr lang="de-DE" b="1" dirty="0" smtClean="0">
                <a:solidFill>
                  <a:srgbClr val="2B586C"/>
                </a:solidFill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GB" b="1" dirty="0" smtClean="0">
                <a:solidFill>
                  <a:srgbClr val="2B586C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can </a:t>
            </a:r>
            <a:r>
              <a:rPr lang="en-GB" b="1" dirty="0">
                <a:solidFill>
                  <a:srgbClr val="2B586C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be used </a:t>
            </a:r>
            <a:r>
              <a:rPr lang="en-GB" b="1" dirty="0" smtClean="0">
                <a:solidFill>
                  <a:srgbClr val="2B586C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by people </a:t>
            </a:r>
            <a:r>
              <a:rPr lang="en-GB" b="1" dirty="0">
                <a:solidFill>
                  <a:srgbClr val="2B586C"/>
                </a:solidFill>
                <a:ea typeface="Calibri" panose="020F0502020204030204" pitchFamily="34" charset="0"/>
                <a:cs typeface="Arial" panose="020B0604020202020204" pitchFamily="34" charset="0"/>
              </a:rPr>
              <a:t>with disabilities </a:t>
            </a:r>
            <a:r>
              <a:rPr lang="en-GB" b="1" dirty="0" smtClean="0">
                <a:solidFill>
                  <a:srgbClr val="2B586C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in the usual manner </a:t>
            </a:r>
            <a:r>
              <a:rPr lang="en-GB" b="1" dirty="0">
                <a:solidFill>
                  <a:srgbClr val="2B586C"/>
                </a:solidFill>
                <a:ea typeface="Calibri" panose="020F0502020204030204" pitchFamily="34" charset="0"/>
                <a:cs typeface="Arial" panose="020B0604020202020204" pitchFamily="34" charset="0"/>
              </a:rPr>
              <a:t>without special </a:t>
            </a:r>
            <a:r>
              <a:rPr lang="en-GB" b="1" dirty="0" smtClean="0">
                <a:solidFill>
                  <a:srgbClr val="2B586C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difficulties </a:t>
            </a:r>
            <a:r>
              <a:rPr lang="en-GB" b="1" dirty="0">
                <a:solidFill>
                  <a:srgbClr val="2B586C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and basically without </a:t>
            </a:r>
            <a:r>
              <a:rPr lang="en-GB" b="1" dirty="0" smtClean="0">
                <a:solidFill>
                  <a:srgbClr val="2B586C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help by other people.</a:t>
            </a:r>
            <a:r>
              <a:rPr lang="de-DE" b="1" dirty="0" smtClean="0">
                <a:solidFill>
                  <a:srgbClr val="2B586C"/>
                </a:solidFill>
                <a:ea typeface="Calibri" panose="020F0502020204030204" pitchFamily="34" charset="0"/>
                <a:cs typeface="Arial" panose="020B0604020202020204" pitchFamily="34" charset="0"/>
              </a:rPr>
              <a:t>"</a:t>
            </a:r>
            <a:r>
              <a:rPr lang="en-GB" b="1" dirty="0" smtClean="0">
                <a:solidFill>
                  <a:srgbClr val="2B586C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dirty="0">
                <a:solidFill>
                  <a:srgbClr val="2B586C"/>
                </a:solidFill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de-DE" dirty="0" err="1">
                <a:solidFill>
                  <a:srgbClr val="2B586C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Equal</a:t>
            </a:r>
            <a:r>
              <a:rPr lang="de-DE" dirty="0">
                <a:solidFill>
                  <a:srgbClr val="2B586C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B586C"/>
                </a:solidFill>
                <a:ea typeface="Calibri" panose="020F0502020204030204" pitchFamily="34" charset="0"/>
                <a:cs typeface="Arial" panose="020B0604020202020204" pitchFamily="34" charset="0"/>
              </a:rPr>
              <a:t>Opportunities</a:t>
            </a:r>
            <a:r>
              <a:rPr lang="de-DE" dirty="0">
                <a:solidFill>
                  <a:srgbClr val="2B586C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B586C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de-DE" dirty="0">
                <a:solidFill>
                  <a:srgbClr val="2B586C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B586C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Disabled</a:t>
            </a:r>
            <a:r>
              <a:rPr lang="de-DE" dirty="0">
                <a:solidFill>
                  <a:srgbClr val="2B586C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People Act (BGG), § 4</a:t>
            </a:r>
            <a:r>
              <a:rPr lang="de-DE" dirty="0" smtClean="0">
                <a:solidFill>
                  <a:srgbClr val="2B586C"/>
                </a:solidFill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de-DE" dirty="0">
              <a:solidFill>
                <a:srgbClr val="2B586C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"/>
            </a:pPr>
            <a:endParaRPr lang="de-DE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87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Introduction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altLang="de-DE" dirty="0" smtClean="0"/>
              <a:t>Elena Brinkmann, Marie Heide, Lena Bergs </a:t>
            </a:r>
          </a:p>
          <a:p>
            <a:r>
              <a:rPr lang="de-DE" altLang="de-DE" dirty="0" smtClean="0"/>
              <a:t>University </a:t>
            </a:r>
            <a:r>
              <a:rPr lang="de-DE" altLang="de-DE" dirty="0" err="1" smtClean="0"/>
              <a:t>of</a:t>
            </a:r>
            <a:r>
              <a:rPr lang="de-DE" altLang="de-DE" dirty="0" smtClean="0"/>
              <a:t> Cologne</a:t>
            </a:r>
            <a:endParaRPr lang="de-DE" altLang="de-DE" dirty="0"/>
          </a:p>
        </p:txBody>
      </p:sp>
      <p:sp>
        <p:nvSpPr>
          <p:cNvPr id="5" name="Rechteck 4"/>
          <p:cNvSpPr/>
          <p:nvPr/>
        </p:nvSpPr>
        <p:spPr bwMode="auto">
          <a:xfrm>
            <a:off x="4628794" y="2287354"/>
            <a:ext cx="3723626" cy="499898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2000" b="1" dirty="0" err="1">
                <a:solidFill>
                  <a:schemeClr val="bg1"/>
                </a:solidFill>
              </a:rPr>
              <a:t>Process-oriented</a:t>
            </a:r>
            <a:r>
              <a:rPr lang="de-DE" sz="2000" b="1" dirty="0">
                <a:solidFill>
                  <a:schemeClr val="bg1"/>
                </a:solidFill>
              </a:rPr>
              <a:t> </a:t>
            </a:r>
            <a:r>
              <a:rPr lang="de-DE" sz="2000" b="1" dirty="0" err="1">
                <a:solidFill>
                  <a:schemeClr val="bg1"/>
                </a:solidFill>
              </a:rPr>
              <a:t>approach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770055" y="2287354"/>
            <a:ext cx="3723626" cy="499898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ヒラギノ角ゴ Pro W3" pitchFamily="-112" charset="-128"/>
              </a:rPr>
              <a:t>Product-oriented</a:t>
            </a: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ヒラギノ角ゴ Pro W3" pitchFamily="-112" charset="-128"/>
              </a:rPr>
              <a:t> </a:t>
            </a:r>
            <a:r>
              <a:rPr kumimoji="0" lang="de-DE" sz="2000" b="1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ヒラギノ角ゴ Pro W3" pitchFamily="-112" charset="-128"/>
              </a:rPr>
              <a:t>approach</a:t>
            </a:r>
            <a:endParaRPr kumimoji="0" lang="en-GB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ヒラギノ角ゴ Pro W3" pitchFamily="-112" charset="-128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4640306" y="2935426"/>
            <a:ext cx="3723626" cy="94840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Symbol" pitchFamily="18" charset="2"/>
              <a:buChar char="-"/>
            </a:pPr>
            <a:r>
              <a:rPr lang="de-DE" sz="2000" b="1" dirty="0" err="1">
                <a:solidFill>
                  <a:schemeClr val="bg1"/>
                </a:solidFill>
              </a:rPr>
              <a:t>Inclusion</a:t>
            </a:r>
            <a:r>
              <a:rPr lang="de-DE" sz="2000" b="1" dirty="0">
                <a:solidFill>
                  <a:schemeClr val="bg1"/>
                </a:solidFill>
              </a:rPr>
              <a:t>/</a:t>
            </a:r>
            <a:r>
              <a:rPr lang="de-DE" sz="2000" b="1" dirty="0" err="1">
                <a:solidFill>
                  <a:schemeClr val="bg1"/>
                </a:solidFill>
              </a:rPr>
              <a:t>participation</a:t>
            </a:r>
            <a:endParaRPr lang="de-DE" sz="2000" b="1" dirty="0">
              <a:solidFill>
                <a:schemeClr val="bg1"/>
              </a:solidFill>
            </a:endParaRPr>
          </a:p>
          <a:p>
            <a:pPr marL="342900" indent="-342900">
              <a:buFont typeface="Symbol" pitchFamily="18" charset="2"/>
              <a:buChar char="-"/>
            </a:pPr>
            <a:r>
              <a:rPr lang="de-DE" sz="2000" b="1" dirty="0">
                <a:solidFill>
                  <a:schemeClr val="bg1"/>
                </a:solidFill>
              </a:rPr>
              <a:t>User-</a:t>
            </a:r>
            <a:r>
              <a:rPr lang="de-DE" sz="2000" b="1" dirty="0" err="1">
                <a:solidFill>
                  <a:schemeClr val="bg1"/>
                </a:solidFill>
              </a:rPr>
              <a:t>orientation</a:t>
            </a:r>
            <a:r>
              <a:rPr lang="de-DE" sz="2000" b="1" dirty="0">
                <a:solidFill>
                  <a:schemeClr val="bg1"/>
                </a:solidFill>
              </a:rPr>
              <a:t> (</a:t>
            </a:r>
            <a:r>
              <a:rPr lang="de-DE" sz="2000" b="1" dirty="0" err="1">
                <a:solidFill>
                  <a:schemeClr val="bg1"/>
                </a:solidFill>
              </a:rPr>
              <a:t>needs</a:t>
            </a:r>
            <a:r>
              <a:rPr lang="de-DE" sz="2000" b="1" dirty="0">
                <a:solidFill>
                  <a:schemeClr val="bg1"/>
                </a:solidFill>
              </a:rPr>
              <a:t> </a:t>
            </a:r>
            <a:r>
              <a:rPr lang="de-DE" sz="2000" b="1" dirty="0" err="1">
                <a:solidFill>
                  <a:schemeClr val="bg1"/>
                </a:solidFill>
              </a:rPr>
              <a:t>of</a:t>
            </a:r>
            <a:r>
              <a:rPr lang="de-DE" sz="2000" b="1" dirty="0">
                <a:solidFill>
                  <a:schemeClr val="bg1"/>
                </a:solidFill>
              </a:rPr>
              <a:t> </a:t>
            </a:r>
            <a:r>
              <a:rPr lang="de-DE" sz="2000" b="1" dirty="0" err="1">
                <a:solidFill>
                  <a:schemeClr val="bg1"/>
                </a:solidFill>
              </a:rPr>
              <a:t>the</a:t>
            </a:r>
            <a:r>
              <a:rPr lang="de-DE" sz="2000" b="1" dirty="0">
                <a:solidFill>
                  <a:schemeClr val="bg1"/>
                </a:solidFill>
              </a:rPr>
              <a:t> </a:t>
            </a:r>
            <a:r>
              <a:rPr lang="de-DE" sz="2000" b="1" dirty="0" err="1">
                <a:solidFill>
                  <a:schemeClr val="bg1"/>
                </a:solidFill>
              </a:rPr>
              <a:t>target</a:t>
            </a:r>
            <a:r>
              <a:rPr lang="de-DE" sz="2000" b="1" dirty="0">
                <a:solidFill>
                  <a:schemeClr val="bg1"/>
                </a:solidFill>
              </a:rPr>
              <a:t> </a:t>
            </a:r>
            <a:r>
              <a:rPr lang="de-DE" sz="2000" b="1" dirty="0" err="1">
                <a:solidFill>
                  <a:schemeClr val="bg1"/>
                </a:solidFill>
              </a:rPr>
              <a:t>group</a:t>
            </a:r>
            <a:r>
              <a:rPr lang="de-DE" sz="2000" b="1" dirty="0">
                <a:solidFill>
                  <a:schemeClr val="bg1"/>
                </a:solidFill>
              </a:rPr>
              <a:t>)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770055" y="2947253"/>
            <a:ext cx="3723626" cy="94840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algn="ctr">
              <a:buFont typeface="Symbol" pitchFamily="18" charset="2"/>
              <a:buChar char="-"/>
            </a:pPr>
            <a:r>
              <a:rPr lang="de-DE" sz="2000" b="1" dirty="0">
                <a:solidFill>
                  <a:schemeClr val="bg1"/>
                </a:solidFill>
              </a:rPr>
              <a:t>Standards </a:t>
            </a:r>
          </a:p>
          <a:p>
            <a:pPr marL="342900" indent="-342900" algn="ctr">
              <a:buFont typeface="Symbol" pitchFamily="18" charset="2"/>
              <a:buChar char="-"/>
            </a:pPr>
            <a:r>
              <a:rPr lang="de-DE" sz="2000" b="1" dirty="0">
                <a:solidFill>
                  <a:schemeClr val="bg1"/>
                </a:solidFill>
              </a:rPr>
              <a:t>Guidelines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9" name="Ellipse 8"/>
          <p:cNvSpPr/>
          <p:nvPr/>
        </p:nvSpPr>
        <p:spPr bwMode="auto">
          <a:xfrm>
            <a:off x="899592" y="3933056"/>
            <a:ext cx="1592645" cy="943962"/>
          </a:xfrm>
          <a:prstGeom prst="ellipse">
            <a:avLst/>
          </a:prstGeom>
          <a:solidFill>
            <a:srgbClr val="3E5978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  <a:ea typeface="ヒラギノ角ゴ Pro W3" pitchFamily="-112" charset="-128"/>
              </a:rPr>
              <a:t>WCAG 2.0</a:t>
            </a:r>
            <a:endParaRPr kumimoji="0" lang="en-GB" sz="2000" b="1" i="0" u="none" strike="noStrike" cap="none" normalizeH="0" baseline="0" dirty="0" smtClean="0">
              <a:ln>
                <a:noFill/>
              </a:ln>
              <a:solidFill>
                <a:schemeClr val="bg2">
                  <a:lumMod val="20000"/>
                  <a:lumOff val="80000"/>
                </a:schemeClr>
              </a:solidFill>
              <a:effectLst/>
              <a:latin typeface="Arial" panose="020B0604020202020204" pitchFamily="34" charset="0"/>
              <a:ea typeface="ヒラギノ角ゴ Pro W3" pitchFamily="-112" charset="-128"/>
            </a:endParaRPr>
          </a:p>
        </p:txBody>
      </p:sp>
      <p:sp>
        <p:nvSpPr>
          <p:cNvPr id="15" name="Inhaltsplatzhalter 2"/>
          <p:cNvSpPr>
            <a:spLocks noGrp="1"/>
          </p:cNvSpPr>
          <p:nvPr>
            <p:ph idx="1"/>
          </p:nvPr>
        </p:nvSpPr>
        <p:spPr>
          <a:xfrm>
            <a:off x="683568" y="1268760"/>
            <a:ext cx="6766520" cy="936771"/>
          </a:xfrm>
        </p:spPr>
        <p:txBody>
          <a:bodyPr/>
          <a:lstStyle/>
          <a:p>
            <a:pPr marL="0" indent="0" eaLnBrk="0" hangingPunct="0">
              <a:spcBef>
                <a:spcPct val="0"/>
              </a:spcBef>
              <a:buNone/>
            </a:pPr>
            <a:r>
              <a:rPr lang="de-DE" sz="2800" dirty="0" err="1" smtClean="0"/>
              <a:t>Aspects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web </a:t>
            </a:r>
            <a:r>
              <a:rPr lang="de-DE" sz="2800" dirty="0" err="1" smtClean="0"/>
              <a:t>site</a:t>
            </a:r>
            <a:r>
              <a:rPr lang="de-DE" sz="2800" dirty="0" smtClean="0"/>
              <a:t> </a:t>
            </a:r>
            <a:r>
              <a:rPr lang="de-DE" sz="2800" dirty="0" err="1" smtClean="0"/>
              <a:t>accessibility</a:t>
            </a:r>
            <a:r>
              <a:rPr lang="de-DE" sz="2800" dirty="0" smtClean="0"/>
              <a:t> </a:t>
            </a:r>
            <a:r>
              <a:rPr lang="de-DE" sz="2800" dirty="0" err="1" smtClean="0"/>
              <a:t>for</a:t>
            </a:r>
            <a:r>
              <a:rPr lang="de-DE" sz="2800" dirty="0" smtClean="0"/>
              <a:t> </a:t>
            </a:r>
            <a:r>
              <a:rPr lang="de-DE" sz="2800" dirty="0" err="1"/>
              <a:t>people</a:t>
            </a:r>
            <a:r>
              <a:rPr lang="de-DE" sz="2800" dirty="0"/>
              <a:t> </a:t>
            </a:r>
            <a:r>
              <a:rPr lang="de-DE" sz="2800" dirty="0" err="1"/>
              <a:t>with</a:t>
            </a:r>
            <a:r>
              <a:rPr lang="de-DE" sz="2800" dirty="0"/>
              <a:t> </a:t>
            </a:r>
            <a:r>
              <a:rPr lang="de-DE" sz="2800" dirty="0" err="1"/>
              <a:t>cognitive</a:t>
            </a:r>
            <a:r>
              <a:rPr lang="de-DE" sz="2800" dirty="0"/>
              <a:t> </a:t>
            </a:r>
            <a:r>
              <a:rPr lang="de-DE" sz="2800" dirty="0" err="1" smtClean="0"/>
              <a:t>disabilities</a:t>
            </a:r>
            <a:endParaRPr lang="de-DE" sz="2800" dirty="0"/>
          </a:p>
        </p:txBody>
      </p:sp>
      <p:sp>
        <p:nvSpPr>
          <p:cNvPr id="12" name="Ellipse 11"/>
          <p:cNvSpPr/>
          <p:nvPr/>
        </p:nvSpPr>
        <p:spPr bwMode="auto">
          <a:xfrm>
            <a:off x="2699792" y="3933056"/>
            <a:ext cx="1592645" cy="943962"/>
          </a:xfrm>
          <a:prstGeom prst="ellipse">
            <a:avLst/>
          </a:prstGeom>
          <a:solidFill>
            <a:srgbClr val="3E5978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  <a:ea typeface="ヒラギノ角ゴ Pro W3" pitchFamily="-112" charset="-128"/>
              </a:rPr>
              <a:t>BITV 2.0</a:t>
            </a:r>
            <a:endParaRPr kumimoji="0" lang="en-GB" sz="2000" b="1" i="0" u="none" strike="noStrike" cap="none" normalizeH="0" baseline="0" dirty="0" smtClean="0">
              <a:ln>
                <a:noFill/>
              </a:ln>
              <a:solidFill>
                <a:schemeClr val="bg2">
                  <a:lumMod val="20000"/>
                  <a:lumOff val="80000"/>
                </a:schemeClr>
              </a:solidFill>
              <a:effectLst/>
              <a:latin typeface="Arial" panose="020B0604020202020204" pitchFamily="34" charset="0"/>
              <a:ea typeface="ヒラギノ角ゴ Pro W3" pitchFamily="-112" charset="-128"/>
            </a:endParaRPr>
          </a:p>
        </p:txBody>
      </p:sp>
      <p:sp>
        <p:nvSpPr>
          <p:cNvPr id="14" name="Ellipse 13"/>
          <p:cNvSpPr/>
          <p:nvPr/>
        </p:nvSpPr>
        <p:spPr bwMode="auto">
          <a:xfrm>
            <a:off x="5724128" y="3933056"/>
            <a:ext cx="1592645" cy="943962"/>
          </a:xfrm>
          <a:prstGeom prst="ellipse">
            <a:avLst/>
          </a:prstGeom>
          <a:solidFill>
            <a:srgbClr val="3E5978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800" b="1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</a:rPr>
              <a:t>CRPD</a:t>
            </a:r>
            <a:endParaRPr kumimoji="0" lang="en-GB" sz="2000" b="1" i="0" u="none" strike="noStrike" cap="none" normalizeH="0" baseline="0" dirty="0" smtClean="0">
              <a:ln>
                <a:noFill/>
              </a:ln>
              <a:solidFill>
                <a:schemeClr val="bg2">
                  <a:lumMod val="20000"/>
                  <a:lumOff val="80000"/>
                </a:schemeClr>
              </a:solidFill>
              <a:effectLst/>
            </a:endParaRPr>
          </a:p>
        </p:txBody>
      </p:sp>
      <p:sp>
        <p:nvSpPr>
          <p:cNvPr id="13" name="Ellipse 12"/>
          <p:cNvSpPr/>
          <p:nvPr/>
        </p:nvSpPr>
        <p:spPr bwMode="auto">
          <a:xfrm>
            <a:off x="3702084" y="4725144"/>
            <a:ext cx="1876443" cy="943962"/>
          </a:xfrm>
          <a:prstGeom prst="ellipse">
            <a:avLst/>
          </a:prstGeom>
          <a:solidFill>
            <a:srgbClr val="3E5978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  <a:ea typeface="ヒラギノ角ゴ Pro W3" pitchFamily="-112" charset="-128"/>
              </a:rPr>
              <a:t>Inclusion</a:t>
            </a:r>
            <a:r>
              <a:rPr kumimoji="0" lang="de-DE" sz="2000" b="1" i="0" u="none" strike="noStrike" cap="none" normalizeH="0" dirty="0" smtClean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  <a:ea typeface="ヒラギノ角ゴ Pro W3" pitchFamily="-112" charset="-128"/>
              </a:rPr>
              <a:t> Europe</a:t>
            </a:r>
            <a:endParaRPr kumimoji="0" lang="en-GB" sz="2000" b="1" i="0" u="none" strike="noStrike" cap="none" normalizeH="0" baseline="0" dirty="0" smtClean="0">
              <a:ln>
                <a:noFill/>
              </a:ln>
              <a:solidFill>
                <a:schemeClr val="bg2">
                  <a:lumMod val="20000"/>
                  <a:lumOff val="80000"/>
                </a:schemeClr>
              </a:solidFill>
              <a:effectLst/>
              <a:latin typeface="Arial" panose="020B0604020202020204" pitchFamily="34" charset="0"/>
              <a:ea typeface="ヒラギノ角ゴ Pro W3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352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Introduction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800" dirty="0" smtClean="0"/>
              <a:t>Research </a:t>
            </a:r>
            <a:r>
              <a:rPr lang="de-DE" sz="2800" dirty="0" err="1" smtClean="0"/>
              <a:t>Issues</a:t>
            </a:r>
            <a:endParaRPr lang="de-DE" sz="2800" dirty="0" smtClean="0"/>
          </a:p>
          <a:p>
            <a:pPr lvl="1"/>
            <a:r>
              <a:rPr lang="en-US" sz="2400" dirty="0"/>
              <a:t>What specific criteria </a:t>
            </a:r>
            <a:r>
              <a:rPr lang="en-US" sz="2400" dirty="0" smtClean="0"/>
              <a:t>need to be </a:t>
            </a:r>
            <a:r>
              <a:rPr lang="en-US" sz="2400" dirty="0"/>
              <a:t>considered </a:t>
            </a:r>
            <a:r>
              <a:rPr lang="en-US" sz="2400" dirty="0" smtClean="0"/>
              <a:t>when developing barrier-free </a:t>
            </a:r>
            <a:r>
              <a:rPr lang="en-US" sz="2400" dirty="0"/>
              <a:t>websites for people with </a:t>
            </a:r>
            <a:r>
              <a:rPr lang="en-US" sz="2400" dirty="0" smtClean="0"/>
              <a:t>cognitive disabilities?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Which information needs do </a:t>
            </a:r>
            <a:r>
              <a:rPr lang="en-US" sz="2400" dirty="0"/>
              <a:t>young people with </a:t>
            </a:r>
            <a:r>
              <a:rPr lang="en-US" sz="2400" dirty="0" smtClean="0"/>
              <a:t>cognitive disabilities have at transition </a:t>
            </a:r>
            <a:r>
              <a:rPr lang="en-US" sz="2400" dirty="0"/>
              <a:t>from school to work?</a:t>
            </a:r>
            <a:endParaRPr lang="de-DE" sz="24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altLang="de-DE" dirty="0" smtClean="0"/>
              <a:t>Elena Brinkmann, Marie Heide, Lena Bergs </a:t>
            </a:r>
          </a:p>
          <a:p>
            <a:r>
              <a:rPr lang="de-DE" altLang="de-DE" dirty="0" smtClean="0"/>
              <a:t>University </a:t>
            </a:r>
            <a:r>
              <a:rPr lang="de-DE" altLang="de-DE" dirty="0" err="1" smtClean="0"/>
              <a:t>of</a:t>
            </a:r>
            <a:r>
              <a:rPr lang="de-DE" altLang="de-DE" dirty="0" smtClean="0"/>
              <a:t> Cologne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52603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ヒラギノ角ゴ Pro W3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ヒラギノ角ゴ Pro W3" pitchFamily="-112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Prsentation01</Template>
  <TotalTime>0</TotalTime>
  <Words>825</Words>
  <Application>Microsoft Office PowerPoint</Application>
  <PresentationFormat>Bildschirmpräsentation (4:3)</PresentationFormat>
  <Paragraphs>193</Paragraphs>
  <Slides>20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20</vt:i4>
      </vt:variant>
    </vt:vector>
  </HeadingPairs>
  <TitlesOfParts>
    <vt:vector size="32" baseType="lpstr">
      <vt:lpstr>Arial</vt:lpstr>
      <vt:lpstr>Arial Narrow</vt:lpstr>
      <vt:lpstr>Batang</vt:lpstr>
      <vt:lpstr>Calibri</vt:lpstr>
      <vt:lpstr>Calibri Light</vt:lpstr>
      <vt:lpstr>Symbol</vt:lpstr>
      <vt:lpstr>Times</vt:lpstr>
      <vt:lpstr>Times New Roman</vt:lpstr>
      <vt:lpstr>Wingdings</vt:lpstr>
      <vt:lpstr>ヒラギノ角ゴ Pro W3</vt:lpstr>
      <vt:lpstr>Office Theme</vt:lpstr>
      <vt:lpstr>Benutzerdefiniertes Design</vt:lpstr>
      <vt:lpstr>Criteria of Barrier-free Websites for the Vocational Participation of People with Cognitive Disabilities. An Expert Survey within the Project  “Online-Dabei” </vt:lpstr>
      <vt:lpstr>Content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Methods</vt:lpstr>
      <vt:lpstr>Methods</vt:lpstr>
      <vt:lpstr>Methods</vt:lpstr>
      <vt:lpstr>Results - Accessibility/Barriers</vt:lpstr>
      <vt:lpstr>Results - Accessibility/Solutions</vt:lpstr>
      <vt:lpstr>Results - Accessability</vt:lpstr>
      <vt:lpstr>Results - Information needs</vt:lpstr>
      <vt:lpstr>Results - Information needs</vt:lpstr>
      <vt:lpstr>Results - Information needs</vt:lpstr>
      <vt:lpstr>Conclusions</vt:lpstr>
      <vt:lpstr>Thank you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Elena Brinkmann</dc:creator>
  <cp:lastModifiedBy>Marie</cp:lastModifiedBy>
  <cp:revision>232</cp:revision>
  <cp:lastPrinted>2016-07-12T11:19:19Z</cp:lastPrinted>
  <dcterms:created xsi:type="dcterms:W3CDTF">2016-06-29T08:39:35Z</dcterms:created>
  <dcterms:modified xsi:type="dcterms:W3CDTF">2016-07-18T11:35:33Z</dcterms:modified>
</cp:coreProperties>
</file>