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5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06" d="100"/>
          <a:sy n="106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E09DE-5F1C-4FD5-B08E-0EE360040A67}" type="doc">
      <dgm:prSet loTypeId="urn:microsoft.com/office/officeart/2005/8/layout/process1" loCatId="process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s-ES"/>
        </a:p>
      </dgm:t>
    </dgm:pt>
    <dgm:pt modelId="{5B5E745C-5CDA-4842-AA4C-4D4E35281E40}">
      <dgm:prSet phldrT="[Texto]"/>
      <dgm:spPr/>
      <dgm:t>
        <a:bodyPr/>
        <a:lstStyle/>
        <a:p>
          <a:r>
            <a:rPr lang="en-GB" b="1" noProof="0" dirty="0" smtClean="0"/>
            <a:t>Identifying cognitive impairments</a:t>
          </a:r>
          <a:endParaRPr lang="en-GB" b="1" noProof="0" dirty="0"/>
        </a:p>
      </dgm:t>
    </dgm:pt>
    <dgm:pt modelId="{B38BD8FE-43F7-4D30-B24B-7EB1BD01196F}" type="parTrans" cxnId="{C6D0915C-737C-416B-8B72-39ED730D2BC0}">
      <dgm:prSet/>
      <dgm:spPr/>
      <dgm:t>
        <a:bodyPr/>
        <a:lstStyle/>
        <a:p>
          <a:endParaRPr lang="en-GB" noProof="0" dirty="0"/>
        </a:p>
      </dgm:t>
    </dgm:pt>
    <dgm:pt modelId="{2435A355-1B11-4DAE-83A7-F4F3377EC634}" type="sibTrans" cxnId="{C6D0915C-737C-416B-8B72-39ED730D2BC0}">
      <dgm:prSet/>
      <dgm:spPr/>
      <dgm:t>
        <a:bodyPr/>
        <a:lstStyle/>
        <a:p>
          <a:endParaRPr lang="en-GB" noProof="0" dirty="0"/>
        </a:p>
      </dgm:t>
    </dgm:pt>
    <dgm:pt modelId="{F99DB2FC-8C4C-4665-8697-3C940BBFA385}">
      <dgm:prSet phldrT="[Texto]"/>
      <dgm:spPr/>
      <dgm:t>
        <a:bodyPr/>
        <a:lstStyle/>
        <a:p>
          <a:r>
            <a:rPr lang="en-GB" noProof="0" dirty="0" smtClean="0"/>
            <a:t>ICD-10</a:t>
          </a:r>
          <a:endParaRPr lang="en-GB" noProof="0" dirty="0"/>
        </a:p>
      </dgm:t>
    </dgm:pt>
    <dgm:pt modelId="{7B856144-2A19-4A5E-A260-744CA4232386}" type="parTrans" cxnId="{FD59CCCA-54EC-4E10-8A89-103E208F2157}">
      <dgm:prSet/>
      <dgm:spPr/>
      <dgm:t>
        <a:bodyPr/>
        <a:lstStyle/>
        <a:p>
          <a:endParaRPr lang="en-GB" noProof="0" dirty="0"/>
        </a:p>
      </dgm:t>
    </dgm:pt>
    <dgm:pt modelId="{3DA74221-C1E7-43B7-A1B0-080D2D98E9AB}" type="sibTrans" cxnId="{FD59CCCA-54EC-4E10-8A89-103E208F2157}">
      <dgm:prSet/>
      <dgm:spPr/>
      <dgm:t>
        <a:bodyPr/>
        <a:lstStyle/>
        <a:p>
          <a:endParaRPr lang="en-GB" noProof="0" dirty="0"/>
        </a:p>
      </dgm:t>
    </dgm:pt>
    <dgm:pt modelId="{8D7559A1-25C7-4F6C-A85E-57A7EE7E86AD}">
      <dgm:prSet phldrT="[Texto]"/>
      <dgm:spPr/>
      <dgm:t>
        <a:bodyPr/>
        <a:lstStyle/>
        <a:p>
          <a:r>
            <a:rPr lang="en-GB" noProof="0" dirty="0" smtClean="0"/>
            <a:t>DSM-5</a:t>
          </a:r>
          <a:endParaRPr lang="en-GB" noProof="0" dirty="0"/>
        </a:p>
      </dgm:t>
    </dgm:pt>
    <dgm:pt modelId="{DE10B6EB-04B5-4150-9636-D48C3F0F4A1F}" type="parTrans" cxnId="{B8FCA89C-BEB3-4ACC-8B37-DA2E159D5112}">
      <dgm:prSet/>
      <dgm:spPr/>
      <dgm:t>
        <a:bodyPr/>
        <a:lstStyle/>
        <a:p>
          <a:endParaRPr lang="en-GB" noProof="0" dirty="0"/>
        </a:p>
      </dgm:t>
    </dgm:pt>
    <dgm:pt modelId="{E6E06A7A-0FE6-4639-B8C5-D8E980AE0913}" type="sibTrans" cxnId="{B8FCA89C-BEB3-4ACC-8B37-DA2E159D5112}">
      <dgm:prSet/>
      <dgm:spPr/>
      <dgm:t>
        <a:bodyPr/>
        <a:lstStyle/>
        <a:p>
          <a:endParaRPr lang="en-GB" noProof="0" dirty="0"/>
        </a:p>
      </dgm:t>
    </dgm:pt>
    <dgm:pt modelId="{538E1577-1D2A-4D30-885C-A1460D8F6194}">
      <dgm:prSet phldrT="[Texto]"/>
      <dgm:spPr/>
      <dgm:t>
        <a:bodyPr/>
        <a:lstStyle/>
        <a:p>
          <a:r>
            <a:rPr lang="en-GB" b="1" noProof="0" dirty="0" smtClean="0"/>
            <a:t>Selecting major cognitive impairments</a:t>
          </a:r>
          <a:endParaRPr lang="en-GB" b="1" noProof="0" dirty="0"/>
        </a:p>
      </dgm:t>
    </dgm:pt>
    <dgm:pt modelId="{74F90B6C-687C-4438-B041-BAC7BEE5EB72}" type="parTrans" cxnId="{32385E3D-6AEB-4AB9-95C6-B2E21392B5B5}">
      <dgm:prSet/>
      <dgm:spPr/>
      <dgm:t>
        <a:bodyPr/>
        <a:lstStyle/>
        <a:p>
          <a:endParaRPr lang="en-GB" noProof="0" dirty="0"/>
        </a:p>
      </dgm:t>
    </dgm:pt>
    <dgm:pt modelId="{845A899C-B645-4751-928E-4C39EF223B60}" type="sibTrans" cxnId="{32385E3D-6AEB-4AB9-95C6-B2E21392B5B5}">
      <dgm:prSet/>
      <dgm:spPr/>
      <dgm:t>
        <a:bodyPr/>
        <a:lstStyle/>
        <a:p>
          <a:endParaRPr lang="en-GB" noProof="0" dirty="0"/>
        </a:p>
      </dgm:t>
    </dgm:pt>
    <dgm:pt modelId="{D44452D7-C09F-4791-9F58-6A5BD494FA9A}">
      <dgm:prSet phldrT="[Texto]"/>
      <dgm:spPr/>
      <dgm:t>
        <a:bodyPr/>
        <a:lstStyle/>
        <a:p>
          <a:r>
            <a:rPr lang="en-GB" noProof="0" dirty="0" smtClean="0"/>
            <a:t>Prevalence</a:t>
          </a:r>
          <a:endParaRPr lang="en-GB" noProof="0" dirty="0"/>
        </a:p>
      </dgm:t>
    </dgm:pt>
    <dgm:pt modelId="{29CEBE6A-289C-488D-A0B4-F3CD6B25DC55}" type="parTrans" cxnId="{9AA12E27-6527-45D9-9679-0508E3633211}">
      <dgm:prSet/>
      <dgm:spPr/>
      <dgm:t>
        <a:bodyPr/>
        <a:lstStyle/>
        <a:p>
          <a:endParaRPr lang="en-GB" noProof="0" dirty="0"/>
        </a:p>
      </dgm:t>
    </dgm:pt>
    <dgm:pt modelId="{86FC5A5C-F65F-48BF-8CEF-714D9C2488C5}" type="sibTrans" cxnId="{9AA12E27-6527-45D9-9679-0508E3633211}">
      <dgm:prSet/>
      <dgm:spPr/>
      <dgm:t>
        <a:bodyPr/>
        <a:lstStyle/>
        <a:p>
          <a:endParaRPr lang="en-GB" noProof="0" dirty="0"/>
        </a:p>
      </dgm:t>
    </dgm:pt>
    <dgm:pt modelId="{3CD4D94E-6F26-48E5-9A2B-E9C19B652C2A}">
      <dgm:prSet phldrT="[Texto]"/>
      <dgm:spPr/>
      <dgm:t>
        <a:bodyPr/>
        <a:lstStyle/>
        <a:p>
          <a:r>
            <a:rPr lang="en-GB" b="1" noProof="0" dirty="0" smtClean="0"/>
            <a:t>Describing cognitive impairments</a:t>
          </a:r>
          <a:endParaRPr lang="en-GB" b="1" noProof="0" dirty="0"/>
        </a:p>
      </dgm:t>
    </dgm:pt>
    <dgm:pt modelId="{1BE253CF-7D30-46C1-B41A-ECF6A41E9DB9}" type="parTrans" cxnId="{AE53F32F-0665-40F8-8116-7188401967CD}">
      <dgm:prSet/>
      <dgm:spPr/>
      <dgm:t>
        <a:bodyPr/>
        <a:lstStyle/>
        <a:p>
          <a:endParaRPr lang="en-GB" noProof="0" dirty="0"/>
        </a:p>
      </dgm:t>
    </dgm:pt>
    <dgm:pt modelId="{A2812407-DFBC-4E39-B6DC-DEB34F7CDB73}" type="sibTrans" cxnId="{AE53F32F-0665-40F8-8116-7188401967CD}">
      <dgm:prSet/>
      <dgm:spPr/>
      <dgm:t>
        <a:bodyPr/>
        <a:lstStyle/>
        <a:p>
          <a:endParaRPr lang="en-GB" noProof="0" dirty="0"/>
        </a:p>
      </dgm:t>
    </dgm:pt>
    <dgm:pt modelId="{85AA0547-21B3-4E3D-9640-FCE76B982355}">
      <dgm:prSet phldrT="[Texto]"/>
      <dgm:spPr/>
      <dgm:t>
        <a:bodyPr/>
        <a:lstStyle/>
        <a:p>
          <a:r>
            <a:rPr lang="en-GB" noProof="0" dirty="0" smtClean="0"/>
            <a:t>ICF activities</a:t>
          </a:r>
          <a:endParaRPr lang="en-GB" noProof="0" dirty="0"/>
        </a:p>
      </dgm:t>
    </dgm:pt>
    <dgm:pt modelId="{0645B4A7-F3FC-4149-BA1E-2AE10668CD64}" type="parTrans" cxnId="{0BDE2AE3-28DC-4521-8B53-139608614586}">
      <dgm:prSet/>
      <dgm:spPr/>
      <dgm:t>
        <a:bodyPr/>
        <a:lstStyle/>
        <a:p>
          <a:endParaRPr lang="en-GB" noProof="0" dirty="0"/>
        </a:p>
      </dgm:t>
    </dgm:pt>
    <dgm:pt modelId="{44361DCA-016C-4D15-BE3C-023AD8B378A8}" type="sibTrans" cxnId="{0BDE2AE3-28DC-4521-8B53-139608614586}">
      <dgm:prSet/>
      <dgm:spPr/>
      <dgm:t>
        <a:bodyPr/>
        <a:lstStyle/>
        <a:p>
          <a:endParaRPr lang="en-GB" noProof="0" dirty="0"/>
        </a:p>
      </dgm:t>
    </dgm:pt>
    <dgm:pt modelId="{F373887E-9A82-4A86-BA20-6D81D570CC80}">
      <dgm:prSet phldrT="[Texto]"/>
      <dgm:spPr/>
      <dgm:t>
        <a:bodyPr/>
        <a:lstStyle/>
        <a:p>
          <a:r>
            <a:rPr lang="en-GB" noProof="0" dirty="0" smtClean="0"/>
            <a:t>Potential support</a:t>
          </a:r>
        </a:p>
      </dgm:t>
    </dgm:pt>
    <dgm:pt modelId="{D50D92A9-E3DB-48F3-B73E-78F217DAF790}" type="parTrans" cxnId="{9E663857-0CBF-4EFB-BDF5-92671E0DAF5A}">
      <dgm:prSet/>
      <dgm:spPr/>
      <dgm:t>
        <a:bodyPr/>
        <a:lstStyle/>
        <a:p>
          <a:endParaRPr lang="es-ES"/>
        </a:p>
      </dgm:t>
    </dgm:pt>
    <dgm:pt modelId="{812E6390-1F63-491A-B7A2-BD1DBFA3684C}" type="sibTrans" cxnId="{9E663857-0CBF-4EFB-BDF5-92671E0DAF5A}">
      <dgm:prSet/>
      <dgm:spPr/>
      <dgm:t>
        <a:bodyPr/>
        <a:lstStyle/>
        <a:p>
          <a:endParaRPr lang="es-ES"/>
        </a:p>
      </dgm:t>
    </dgm:pt>
    <dgm:pt modelId="{1E83181B-699C-42AD-8A1D-6ABBD62CA291}">
      <dgm:prSet phldrT="[Texto]"/>
      <dgm:spPr/>
      <dgm:t>
        <a:bodyPr/>
        <a:lstStyle/>
        <a:p>
          <a:r>
            <a:rPr lang="en-GB" b="1" noProof="0" dirty="0" smtClean="0"/>
            <a:t>Identifying usage needs</a:t>
          </a:r>
        </a:p>
      </dgm:t>
    </dgm:pt>
    <dgm:pt modelId="{104C143B-E574-4F6D-9C51-FB25EFA2031C}" type="parTrans" cxnId="{AFDE2D63-9B22-417E-A7E6-C8640CE50330}">
      <dgm:prSet/>
      <dgm:spPr/>
      <dgm:t>
        <a:bodyPr/>
        <a:lstStyle/>
        <a:p>
          <a:endParaRPr lang="es-ES"/>
        </a:p>
      </dgm:t>
    </dgm:pt>
    <dgm:pt modelId="{DD61EBF1-E52E-4A5D-8A0D-27E13EAF0586}" type="sibTrans" cxnId="{AFDE2D63-9B22-417E-A7E6-C8640CE50330}">
      <dgm:prSet/>
      <dgm:spPr/>
      <dgm:t>
        <a:bodyPr/>
        <a:lstStyle/>
        <a:p>
          <a:endParaRPr lang="es-ES"/>
        </a:p>
      </dgm:t>
    </dgm:pt>
    <dgm:pt modelId="{AF366C6B-5FDF-4E20-A04E-F8E753FB2D0E}">
      <dgm:prSet phldrT="[Texto]"/>
      <dgm:spPr/>
      <dgm:t>
        <a:bodyPr/>
        <a:lstStyle/>
        <a:p>
          <a:r>
            <a:rPr lang="en-GB" noProof="0" dirty="0" smtClean="0"/>
            <a:t>Common</a:t>
          </a:r>
        </a:p>
      </dgm:t>
    </dgm:pt>
    <dgm:pt modelId="{A9AE4900-2F68-4044-A838-FAE36BA9BBF9}" type="parTrans" cxnId="{FCFE5F62-DAA5-454A-89FA-7B033B849C75}">
      <dgm:prSet/>
      <dgm:spPr/>
      <dgm:t>
        <a:bodyPr/>
        <a:lstStyle/>
        <a:p>
          <a:endParaRPr lang="es-ES"/>
        </a:p>
      </dgm:t>
    </dgm:pt>
    <dgm:pt modelId="{F5CD422F-32F0-46D8-BCE5-42CEDA743372}" type="sibTrans" cxnId="{FCFE5F62-DAA5-454A-89FA-7B033B849C75}">
      <dgm:prSet/>
      <dgm:spPr/>
      <dgm:t>
        <a:bodyPr/>
        <a:lstStyle/>
        <a:p>
          <a:endParaRPr lang="es-ES"/>
        </a:p>
      </dgm:t>
    </dgm:pt>
    <dgm:pt modelId="{325C6BAB-1383-46E1-B9F4-EA6FAA0B6083}">
      <dgm:prSet phldrT="[Texto]"/>
      <dgm:spPr/>
      <dgm:t>
        <a:bodyPr/>
        <a:lstStyle/>
        <a:p>
          <a:r>
            <a:rPr lang="en-GB" noProof="0" dirty="0" smtClean="0"/>
            <a:t>Contradictory</a:t>
          </a:r>
        </a:p>
      </dgm:t>
    </dgm:pt>
    <dgm:pt modelId="{4A81E02F-6DBC-4EAB-9593-9CFC07E8E8CE}" type="parTrans" cxnId="{3CC0A169-94F5-40DC-92E5-6322C81309B9}">
      <dgm:prSet/>
      <dgm:spPr/>
      <dgm:t>
        <a:bodyPr/>
        <a:lstStyle/>
        <a:p>
          <a:endParaRPr lang="es-ES"/>
        </a:p>
      </dgm:t>
    </dgm:pt>
    <dgm:pt modelId="{F830A731-EF57-4580-A3BF-E95BA3938C8F}" type="sibTrans" cxnId="{3CC0A169-94F5-40DC-92E5-6322C81309B9}">
      <dgm:prSet/>
      <dgm:spPr/>
      <dgm:t>
        <a:bodyPr/>
        <a:lstStyle/>
        <a:p>
          <a:endParaRPr lang="es-ES"/>
        </a:p>
      </dgm:t>
    </dgm:pt>
    <dgm:pt modelId="{24CD4450-FE1F-4599-A3A8-5C0B2C77D419}">
      <dgm:prSet phldrT="[Texto]"/>
      <dgm:spPr/>
      <dgm:t>
        <a:bodyPr/>
        <a:lstStyle/>
        <a:p>
          <a:r>
            <a:rPr lang="en-GB" b="1" noProof="0" dirty="0" smtClean="0"/>
            <a:t>Producing guidelines</a:t>
          </a:r>
        </a:p>
      </dgm:t>
    </dgm:pt>
    <dgm:pt modelId="{71044D8F-792D-4C90-858E-22E12B17D690}" type="parTrans" cxnId="{EF105481-2AF7-4982-9B80-508B3C008ED1}">
      <dgm:prSet/>
      <dgm:spPr/>
      <dgm:t>
        <a:bodyPr/>
        <a:lstStyle/>
        <a:p>
          <a:endParaRPr lang="es-ES"/>
        </a:p>
      </dgm:t>
    </dgm:pt>
    <dgm:pt modelId="{E2A8EF47-6ED6-4F99-820A-38EA4B96CA65}" type="sibTrans" cxnId="{EF105481-2AF7-4982-9B80-508B3C008ED1}">
      <dgm:prSet/>
      <dgm:spPr/>
      <dgm:t>
        <a:bodyPr/>
        <a:lstStyle/>
        <a:p>
          <a:endParaRPr lang="es-ES"/>
        </a:p>
      </dgm:t>
    </dgm:pt>
    <dgm:pt modelId="{D2EEF1FF-067C-4EC6-B9F5-F746B510E362}">
      <dgm:prSet phldrT="[Texto]"/>
      <dgm:spPr/>
      <dgm:t>
        <a:bodyPr/>
        <a:lstStyle/>
        <a:p>
          <a:r>
            <a:rPr lang="en-GB" noProof="0" dirty="0" smtClean="0"/>
            <a:t>Some ICF functions</a:t>
          </a:r>
          <a:endParaRPr lang="en-GB" noProof="0" dirty="0"/>
        </a:p>
      </dgm:t>
    </dgm:pt>
    <dgm:pt modelId="{35709799-43CC-4243-99F7-16A1D10F4B65}" type="parTrans" cxnId="{6D3D3C86-50B0-43A3-826D-CCAE442960FB}">
      <dgm:prSet/>
      <dgm:spPr/>
      <dgm:t>
        <a:bodyPr/>
        <a:lstStyle/>
        <a:p>
          <a:endParaRPr lang="es-ES"/>
        </a:p>
      </dgm:t>
    </dgm:pt>
    <dgm:pt modelId="{3F122994-4D14-4867-99A1-DE9D8653EFD6}" type="sibTrans" cxnId="{6D3D3C86-50B0-43A3-826D-CCAE442960FB}">
      <dgm:prSet/>
      <dgm:spPr/>
      <dgm:t>
        <a:bodyPr/>
        <a:lstStyle/>
        <a:p>
          <a:endParaRPr lang="es-ES"/>
        </a:p>
      </dgm:t>
    </dgm:pt>
    <dgm:pt modelId="{114120D9-D877-4C89-8CBE-C4FF27D8DEF8}" type="pres">
      <dgm:prSet presAssocID="{612E09DE-5F1C-4FD5-B08E-0EE360040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79D0389-746F-44A3-8BB1-A0BA10A1A16E}" type="pres">
      <dgm:prSet presAssocID="{5B5E745C-5CDA-4842-AA4C-4D4E35281E4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E275CF-805E-4ACA-99EA-663A99842447}" type="pres">
      <dgm:prSet presAssocID="{2435A355-1B11-4DAE-83A7-F4F3377EC634}" presName="sibTrans" presStyleLbl="sibTrans2D1" presStyleIdx="0" presStyleCnt="4"/>
      <dgm:spPr/>
      <dgm:t>
        <a:bodyPr/>
        <a:lstStyle/>
        <a:p>
          <a:endParaRPr lang="es-ES"/>
        </a:p>
      </dgm:t>
    </dgm:pt>
    <dgm:pt modelId="{97F54366-3980-49A1-A29D-6CC01567635A}" type="pres">
      <dgm:prSet presAssocID="{2435A355-1B11-4DAE-83A7-F4F3377EC634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BD7B8C66-6DD3-4A3E-AA34-CA5996BD7EED}" type="pres">
      <dgm:prSet presAssocID="{538E1577-1D2A-4D30-885C-A1460D8F619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65C4461-DAD4-423D-AC18-F8F09EF5DD6C}" type="pres">
      <dgm:prSet presAssocID="{845A899C-B645-4751-928E-4C39EF223B60}" presName="sibTrans" presStyleLbl="sibTrans2D1" presStyleIdx="1" presStyleCnt="4"/>
      <dgm:spPr/>
      <dgm:t>
        <a:bodyPr/>
        <a:lstStyle/>
        <a:p>
          <a:endParaRPr lang="es-ES"/>
        </a:p>
      </dgm:t>
    </dgm:pt>
    <dgm:pt modelId="{AE1DEF34-9E0F-47AD-AD78-E03CD0C24A5F}" type="pres">
      <dgm:prSet presAssocID="{845A899C-B645-4751-928E-4C39EF223B60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43F530CB-03EA-4193-9298-3F4613CBE544}" type="pres">
      <dgm:prSet presAssocID="{3CD4D94E-6F26-48E5-9A2B-E9C19B652C2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F3D6FA-741A-4064-944B-61CB35FB8BDD}" type="pres">
      <dgm:prSet presAssocID="{A2812407-DFBC-4E39-B6DC-DEB34F7CDB73}" presName="sibTrans" presStyleLbl="sibTrans2D1" presStyleIdx="2" presStyleCnt="4"/>
      <dgm:spPr/>
      <dgm:t>
        <a:bodyPr/>
        <a:lstStyle/>
        <a:p>
          <a:endParaRPr lang="es-ES"/>
        </a:p>
      </dgm:t>
    </dgm:pt>
    <dgm:pt modelId="{05A0973C-90D8-4685-84C2-75D063D80381}" type="pres">
      <dgm:prSet presAssocID="{A2812407-DFBC-4E39-B6DC-DEB34F7CDB73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B3E203C9-58B0-4573-8183-7A23805D95B5}" type="pres">
      <dgm:prSet presAssocID="{1E83181B-699C-42AD-8A1D-6ABBD62CA29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FB9830-1473-4EC2-9A14-56B4A4A51C8A}" type="pres">
      <dgm:prSet presAssocID="{DD61EBF1-E52E-4A5D-8A0D-27E13EAF0586}" presName="sibTrans" presStyleLbl="sibTrans2D1" presStyleIdx="3" presStyleCnt="4"/>
      <dgm:spPr/>
      <dgm:t>
        <a:bodyPr/>
        <a:lstStyle/>
        <a:p>
          <a:endParaRPr lang="es-ES"/>
        </a:p>
      </dgm:t>
    </dgm:pt>
    <dgm:pt modelId="{01AD1262-417C-41F8-A0D3-DA9068630CE5}" type="pres">
      <dgm:prSet presAssocID="{DD61EBF1-E52E-4A5D-8A0D-27E13EAF0586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4721BF8F-2E67-4649-A411-AA988B8D5352}" type="pres">
      <dgm:prSet presAssocID="{24CD4450-FE1F-4599-A3A8-5C0B2C77D41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C47548C-80CD-43F8-9056-B69CC967C37C}" type="presOf" srcId="{D44452D7-C09F-4791-9F58-6A5BD494FA9A}" destId="{BD7B8C66-6DD3-4A3E-AA34-CA5996BD7EED}" srcOrd="0" destOrd="1" presId="urn:microsoft.com/office/officeart/2005/8/layout/process1"/>
    <dgm:cxn modelId="{32385E3D-6AEB-4AB9-95C6-B2E21392B5B5}" srcId="{612E09DE-5F1C-4FD5-B08E-0EE360040A67}" destId="{538E1577-1D2A-4D30-885C-A1460D8F6194}" srcOrd="1" destOrd="0" parTransId="{74F90B6C-687C-4438-B041-BAC7BEE5EB72}" sibTransId="{845A899C-B645-4751-928E-4C39EF223B60}"/>
    <dgm:cxn modelId="{0BDE2AE3-28DC-4521-8B53-139608614586}" srcId="{3CD4D94E-6F26-48E5-9A2B-E9C19B652C2A}" destId="{85AA0547-21B3-4E3D-9640-FCE76B982355}" srcOrd="0" destOrd="0" parTransId="{0645B4A7-F3FC-4149-BA1E-2AE10668CD64}" sibTransId="{44361DCA-016C-4D15-BE3C-023AD8B378A8}"/>
    <dgm:cxn modelId="{9AA12E27-6527-45D9-9679-0508E3633211}" srcId="{538E1577-1D2A-4D30-885C-A1460D8F6194}" destId="{D44452D7-C09F-4791-9F58-6A5BD494FA9A}" srcOrd="0" destOrd="0" parTransId="{29CEBE6A-289C-488D-A0B4-F3CD6B25DC55}" sibTransId="{86FC5A5C-F65F-48BF-8CEF-714D9C2488C5}"/>
    <dgm:cxn modelId="{ABCF3494-95B4-4A6B-B988-F4F63037D293}" type="presOf" srcId="{845A899C-B645-4751-928E-4C39EF223B60}" destId="{265C4461-DAD4-423D-AC18-F8F09EF5DD6C}" srcOrd="0" destOrd="0" presId="urn:microsoft.com/office/officeart/2005/8/layout/process1"/>
    <dgm:cxn modelId="{542BD2F5-4529-47B8-B126-0164B2F670C2}" type="presOf" srcId="{85AA0547-21B3-4E3D-9640-FCE76B982355}" destId="{43F530CB-03EA-4193-9298-3F4613CBE544}" srcOrd="0" destOrd="1" presId="urn:microsoft.com/office/officeart/2005/8/layout/process1"/>
    <dgm:cxn modelId="{3CC0A169-94F5-40DC-92E5-6322C81309B9}" srcId="{1E83181B-699C-42AD-8A1D-6ABBD62CA291}" destId="{325C6BAB-1383-46E1-B9F4-EA6FAA0B6083}" srcOrd="1" destOrd="0" parTransId="{4A81E02F-6DBC-4EAB-9593-9CFC07E8E8CE}" sibTransId="{F830A731-EF57-4580-A3BF-E95BA3938C8F}"/>
    <dgm:cxn modelId="{AED86696-938C-41E0-8A9E-631CB68B8D23}" type="presOf" srcId="{A2812407-DFBC-4E39-B6DC-DEB34F7CDB73}" destId="{05A0973C-90D8-4685-84C2-75D063D80381}" srcOrd="1" destOrd="0" presId="urn:microsoft.com/office/officeart/2005/8/layout/process1"/>
    <dgm:cxn modelId="{C48E1DF8-EB50-4796-A6C7-14D124BCDEB7}" type="presOf" srcId="{A2812407-DFBC-4E39-B6DC-DEB34F7CDB73}" destId="{E1F3D6FA-741A-4064-944B-61CB35FB8BDD}" srcOrd="0" destOrd="0" presId="urn:microsoft.com/office/officeart/2005/8/layout/process1"/>
    <dgm:cxn modelId="{577CD803-023C-4A5A-8FF7-9DEFCC2F8093}" type="presOf" srcId="{845A899C-B645-4751-928E-4C39EF223B60}" destId="{AE1DEF34-9E0F-47AD-AD78-E03CD0C24A5F}" srcOrd="1" destOrd="0" presId="urn:microsoft.com/office/officeart/2005/8/layout/process1"/>
    <dgm:cxn modelId="{0392FD63-B5EE-421D-BA4F-658DF18B8297}" type="presOf" srcId="{2435A355-1B11-4DAE-83A7-F4F3377EC634}" destId="{02E275CF-805E-4ACA-99EA-663A99842447}" srcOrd="0" destOrd="0" presId="urn:microsoft.com/office/officeart/2005/8/layout/process1"/>
    <dgm:cxn modelId="{4D63980A-A8EF-4167-B7E9-7F17FBA67183}" type="presOf" srcId="{DD61EBF1-E52E-4A5D-8A0D-27E13EAF0586}" destId="{01AD1262-417C-41F8-A0D3-DA9068630CE5}" srcOrd="1" destOrd="0" presId="urn:microsoft.com/office/officeart/2005/8/layout/process1"/>
    <dgm:cxn modelId="{70AC6138-CED8-4F3C-B93A-6767435E837E}" type="presOf" srcId="{2435A355-1B11-4DAE-83A7-F4F3377EC634}" destId="{97F54366-3980-49A1-A29D-6CC01567635A}" srcOrd="1" destOrd="0" presId="urn:microsoft.com/office/officeart/2005/8/layout/process1"/>
    <dgm:cxn modelId="{FAFF1CB0-827E-4B57-AA07-6FAD42068B28}" type="presOf" srcId="{5B5E745C-5CDA-4842-AA4C-4D4E35281E40}" destId="{379D0389-746F-44A3-8BB1-A0BA10A1A16E}" srcOrd="0" destOrd="0" presId="urn:microsoft.com/office/officeart/2005/8/layout/process1"/>
    <dgm:cxn modelId="{3A803E97-29D8-40FB-AFA1-C028232C6538}" type="presOf" srcId="{8D7559A1-25C7-4F6C-A85E-57A7EE7E86AD}" destId="{379D0389-746F-44A3-8BB1-A0BA10A1A16E}" srcOrd="0" destOrd="2" presId="urn:microsoft.com/office/officeart/2005/8/layout/process1"/>
    <dgm:cxn modelId="{AE53F32F-0665-40F8-8116-7188401967CD}" srcId="{612E09DE-5F1C-4FD5-B08E-0EE360040A67}" destId="{3CD4D94E-6F26-48E5-9A2B-E9C19B652C2A}" srcOrd="2" destOrd="0" parTransId="{1BE253CF-7D30-46C1-B41A-ECF6A41E9DB9}" sibTransId="{A2812407-DFBC-4E39-B6DC-DEB34F7CDB73}"/>
    <dgm:cxn modelId="{FF59020F-7CBC-40E3-B86E-66A7D7156788}" type="presOf" srcId="{F373887E-9A82-4A86-BA20-6D81D570CC80}" destId="{BD7B8C66-6DD3-4A3E-AA34-CA5996BD7EED}" srcOrd="0" destOrd="2" presId="urn:microsoft.com/office/officeart/2005/8/layout/process1"/>
    <dgm:cxn modelId="{FCFE5F62-DAA5-454A-89FA-7B033B849C75}" srcId="{1E83181B-699C-42AD-8A1D-6ABBD62CA291}" destId="{AF366C6B-5FDF-4E20-A04E-F8E753FB2D0E}" srcOrd="0" destOrd="0" parTransId="{A9AE4900-2F68-4044-A838-FAE36BA9BBF9}" sibTransId="{F5CD422F-32F0-46D8-BCE5-42CEDA743372}"/>
    <dgm:cxn modelId="{9E663857-0CBF-4EFB-BDF5-92671E0DAF5A}" srcId="{538E1577-1D2A-4D30-885C-A1460D8F6194}" destId="{F373887E-9A82-4A86-BA20-6D81D570CC80}" srcOrd="1" destOrd="0" parTransId="{D50D92A9-E3DB-48F3-B73E-78F217DAF790}" sibTransId="{812E6390-1F63-491A-B7A2-BD1DBFA3684C}"/>
    <dgm:cxn modelId="{A1EF3EF0-93B0-495B-A801-CC0405C25453}" type="presOf" srcId="{1E83181B-699C-42AD-8A1D-6ABBD62CA291}" destId="{B3E203C9-58B0-4573-8183-7A23805D95B5}" srcOrd="0" destOrd="0" presId="urn:microsoft.com/office/officeart/2005/8/layout/process1"/>
    <dgm:cxn modelId="{EF105481-2AF7-4982-9B80-508B3C008ED1}" srcId="{612E09DE-5F1C-4FD5-B08E-0EE360040A67}" destId="{24CD4450-FE1F-4599-A3A8-5C0B2C77D419}" srcOrd="4" destOrd="0" parTransId="{71044D8F-792D-4C90-858E-22E12B17D690}" sibTransId="{E2A8EF47-6ED6-4F99-820A-38EA4B96CA65}"/>
    <dgm:cxn modelId="{C6D0915C-737C-416B-8B72-39ED730D2BC0}" srcId="{612E09DE-5F1C-4FD5-B08E-0EE360040A67}" destId="{5B5E745C-5CDA-4842-AA4C-4D4E35281E40}" srcOrd="0" destOrd="0" parTransId="{B38BD8FE-43F7-4D30-B24B-7EB1BD01196F}" sibTransId="{2435A355-1B11-4DAE-83A7-F4F3377EC634}"/>
    <dgm:cxn modelId="{790720DF-F28C-4860-9B13-E23269A0FDA8}" type="presOf" srcId="{D2EEF1FF-067C-4EC6-B9F5-F746B510E362}" destId="{43F530CB-03EA-4193-9298-3F4613CBE544}" srcOrd="0" destOrd="2" presId="urn:microsoft.com/office/officeart/2005/8/layout/process1"/>
    <dgm:cxn modelId="{CDF88D1B-CA7A-4CB1-B992-2506BF9DA7E2}" type="presOf" srcId="{325C6BAB-1383-46E1-B9F4-EA6FAA0B6083}" destId="{B3E203C9-58B0-4573-8183-7A23805D95B5}" srcOrd="0" destOrd="2" presId="urn:microsoft.com/office/officeart/2005/8/layout/process1"/>
    <dgm:cxn modelId="{9A619DC4-201C-4163-9C63-F1253204F431}" type="presOf" srcId="{AF366C6B-5FDF-4E20-A04E-F8E753FB2D0E}" destId="{B3E203C9-58B0-4573-8183-7A23805D95B5}" srcOrd="0" destOrd="1" presId="urn:microsoft.com/office/officeart/2005/8/layout/process1"/>
    <dgm:cxn modelId="{EA1F5348-0A00-43D6-A626-D8F8FF3CFA7D}" type="presOf" srcId="{24CD4450-FE1F-4599-A3A8-5C0B2C77D419}" destId="{4721BF8F-2E67-4649-A411-AA988B8D5352}" srcOrd="0" destOrd="0" presId="urn:microsoft.com/office/officeart/2005/8/layout/process1"/>
    <dgm:cxn modelId="{5CB634F5-F9A7-4AC2-917F-C3912860D7C3}" type="presOf" srcId="{3CD4D94E-6F26-48E5-9A2B-E9C19B652C2A}" destId="{43F530CB-03EA-4193-9298-3F4613CBE544}" srcOrd="0" destOrd="0" presId="urn:microsoft.com/office/officeart/2005/8/layout/process1"/>
    <dgm:cxn modelId="{CBA34017-2F42-41B4-BCB1-A645F3C0F6B5}" type="presOf" srcId="{F99DB2FC-8C4C-4665-8697-3C940BBFA385}" destId="{379D0389-746F-44A3-8BB1-A0BA10A1A16E}" srcOrd="0" destOrd="1" presId="urn:microsoft.com/office/officeart/2005/8/layout/process1"/>
    <dgm:cxn modelId="{FD59CCCA-54EC-4E10-8A89-103E208F2157}" srcId="{5B5E745C-5CDA-4842-AA4C-4D4E35281E40}" destId="{F99DB2FC-8C4C-4665-8697-3C940BBFA385}" srcOrd="0" destOrd="0" parTransId="{7B856144-2A19-4A5E-A260-744CA4232386}" sibTransId="{3DA74221-C1E7-43B7-A1B0-080D2D98E9AB}"/>
    <dgm:cxn modelId="{6D3D3C86-50B0-43A3-826D-CCAE442960FB}" srcId="{3CD4D94E-6F26-48E5-9A2B-E9C19B652C2A}" destId="{D2EEF1FF-067C-4EC6-B9F5-F746B510E362}" srcOrd="1" destOrd="0" parTransId="{35709799-43CC-4243-99F7-16A1D10F4B65}" sibTransId="{3F122994-4D14-4867-99A1-DE9D8653EFD6}"/>
    <dgm:cxn modelId="{84EB92BE-31EC-4B21-AADF-A8EA7DA55EF6}" type="presOf" srcId="{538E1577-1D2A-4D30-885C-A1460D8F6194}" destId="{BD7B8C66-6DD3-4A3E-AA34-CA5996BD7EED}" srcOrd="0" destOrd="0" presId="urn:microsoft.com/office/officeart/2005/8/layout/process1"/>
    <dgm:cxn modelId="{0D3A7ACF-C864-48FA-97B5-5D4516AFFD6E}" type="presOf" srcId="{612E09DE-5F1C-4FD5-B08E-0EE360040A67}" destId="{114120D9-D877-4C89-8CBE-C4FF27D8DEF8}" srcOrd="0" destOrd="0" presId="urn:microsoft.com/office/officeart/2005/8/layout/process1"/>
    <dgm:cxn modelId="{B8FCA89C-BEB3-4ACC-8B37-DA2E159D5112}" srcId="{5B5E745C-5CDA-4842-AA4C-4D4E35281E40}" destId="{8D7559A1-25C7-4F6C-A85E-57A7EE7E86AD}" srcOrd="1" destOrd="0" parTransId="{DE10B6EB-04B5-4150-9636-D48C3F0F4A1F}" sibTransId="{E6E06A7A-0FE6-4639-B8C5-D8E980AE0913}"/>
    <dgm:cxn modelId="{16FCDE40-3F1E-4292-A555-8F2CDAAC0C46}" type="presOf" srcId="{DD61EBF1-E52E-4A5D-8A0D-27E13EAF0586}" destId="{23FB9830-1473-4EC2-9A14-56B4A4A51C8A}" srcOrd="0" destOrd="0" presId="urn:microsoft.com/office/officeart/2005/8/layout/process1"/>
    <dgm:cxn modelId="{AFDE2D63-9B22-417E-A7E6-C8640CE50330}" srcId="{612E09DE-5F1C-4FD5-B08E-0EE360040A67}" destId="{1E83181B-699C-42AD-8A1D-6ABBD62CA291}" srcOrd="3" destOrd="0" parTransId="{104C143B-E574-4F6D-9C51-FB25EFA2031C}" sibTransId="{DD61EBF1-E52E-4A5D-8A0D-27E13EAF0586}"/>
    <dgm:cxn modelId="{226AB73C-A805-4B7B-BF28-309C4DB64700}" type="presParOf" srcId="{114120D9-D877-4C89-8CBE-C4FF27D8DEF8}" destId="{379D0389-746F-44A3-8BB1-A0BA10A1A16E}" srcOrd="0" destOrd="0" presId="urn:microsoft.com/office/officeart/2005/8/layout/process1"/>
    <dgm:cxn modelId="{2844383F-B2A1-4547-B469-BF09B37BA030}" type="presParOf" srcId="{114120D9-D877-4C89-8CBE-C4FF27D8DEF8}" destId="{02E275CF-805E-4ACA-99EA-663A99842447}" srcOrd="1" destOrd="0" presId="urn:microsoft.com/office/officeart/2005/8/layout/process1"/>
    <dgm:cxn modelId="{F11DDF71-5B8A-4E4E-BB0B-879790FC19BE}" type="presParOf" srcId="{02E275CF-805E-4ACA-99EA-663A99842447}" destId="{97F54366-3980-49A1-A29D-6CC01567635A}" srcOrd="0" destOrd="0" presId="urn:microsoft.com/office/officeart/2005/8/layout/process1"/>
    <dgm:cxn modelId="{3019674F-2E94-4B7A-AF19-31D5419D72F0}" type="presParOf" srcId="{114120D9-D877-4C89-8CBE-C4FF27D8DEF8}" destId="{BD7B8C66-6DD3-4A3E-AA34-CA5996BD7EED}" srcOrd="2" destOrd="0" presId="urn:microsoft.com/office/officeart/2005/8/layout/process1"/>
    <dgm:cxn modelId="{5DBBBA0B-D28C-462C-BAB9-5BFCEA83CB8D}" type="presParOf" srcId="{114120D9-D877-4C89-8CBE-C4FF27D8DEF8}" destId="{265C4461-DAD4-423D-AC18-F8F09EF5DD6C}" srcOrd="3" destOrd="0" presId="urn:microsoft.com/office/officeart/2005/8/layout/process1"/>
    <dgm:cxn modelId="{D7F3F2CF-00C8-46BB-89A8-08FD3D6DE5C0}" type="presParOf" srcId="{265C4461-DAD4-423D-AC18-F8F09EF5DD6C}" destId="{AE1DEF34-9E0F-47AD-AD78-E03CD0C24A5F}" srcOrd="0" destOrd="0" presId="urn:microsoft.com/office/officeart/2005/8/layout/process1"/>
    <dgm:cxn modelId="{743D37DF-D504-4867-B070-5EF339E2F3DA}" type="presParOf" srcId="{114120D9-D877-4C89-8CBE-C4FF27D8DEF8}" destId="{43F530CB-03EA-4193-9298-3F4613CBE544}" srcOrd="4" destOrd="0" presId="urn:microsoft.com/office/officeart/2005/8/layout/process1"/>
    <dgm:cxn modelId="{5B53C0F8-3F9F-43D7-AB17-95527358AD6F}" type="presParOf" srcId="{114120D9-D877-4C89-8CBE-C4FF27D8DEF8}" destId="{E1F3D6FA-741A-4064-944B-61CB35FB8BDD}" srcOrd="5" destOrd="0" presId="urn:microsoft.com/office/officeart/2005/8/layout/process1"/>
    <dgm:cxn modelId="{1583CC5E-196B-4641-8A6B-9833836D19E0}" type="presParOf" srcId="{E1F3D6FA-741A-4064-944B-61CB35FB8BDD}" destId="{05A0973C-90D8-4685-84C2-75D063D80381}" srcOrd="0" destOrd="0" presId="urn:microsoft.com/office/officeart/2005/8/layout/process1"/>
    <dgm:cxn modelId="{255BC5E3-CED3-41B8-99A4-BBF5EE6D418D}" type="presParOf" srcId="{114120D9-D877-4C89-8CBE-C4FF27D8DEF8}" destId="{B3E203C9-58B0-4573-8183-7A23805D95B5}" srcOrd="6" destOrd="0" presId="urn:microsoft.com/office/officeart/2005/8/layout/process1"/>
    <dgm:cxn modelId="{3AA8043E-015A-437E-89C6-58EF36400F89}" type="presParOf" srcId="{114120D9-D877-4C89-8CBE-C4FF27D8DEF8}" destId="{23FB9830-1473-4EC2-9A14-56B4A4A51C8A}" srcOrd="7" destOrd="0" presId="urn:microsoft.com/office/officeart/2005/8/layout/process1"/>
    <dgm:cxn modelId="{2AB731E2-C4AD-4A5E-8A58-61CBE9C24D7C}" type="presParOf" srcId="{23FB9830-1473-4EC2-9A14-56B4A4A51C8A}" destId="{01AD1262-417C-41F8-A0D3-DA9068630CE5}" srcOrd="0" destOrd="0" presId="urn:microsoft.com/office/officeart/2005/8/layout/process1"/>
    <dgm:cxn modelId="{A2DAE4D4-1C62-4441-B13B-6FB108B3FA3C}" type="presParOf" srcId="{114120D9-D877-4C89-8CBE-C4FF27D8DEF8}" destId="{4721BF8F-2E67-4649-A411-AA988B8D535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open-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8" y="0"/>
            <a:ext cx="9137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628" y="4898571"/>
            <a:ext cx="11680372" cy="1053193"/>
          </a:xfrm>
          <a:noFill/>
        </p:spPr>
        <p:txBody>
          <a:bodyPr anchor="b">
            <a:noAutofit/>
          </a:bodyPr>
          <a:lstStyle>
            <a:lvl1pPr algn="l">
              <a:defRPr sz="5400" b="1"/>
            </a:lvl1pPr>
          </a:lstStyle>
          <a:p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título</a:t>
            </a:r>
            <a:endParaRPr lang="en-GB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1628" y="6155870"/>
            <a:ext cx="11680371" cy="70212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 err="1" smtClean="0"/>
              <a:t>Haga</a:t>
            </a:r>
            <a:r>
              <a:rPr lang="en-GB" noProof="0" dirty="0" smtClean="0"/>
              <a:t>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para </a:t>
            </a:r>
            <a:r>
              <a:rPr lang="en-GB" noProof="0" dirty="0" err="1" smtClean="0"/>
              <a:t>modificar</a:t>
            </a:r>
            <a:r>
              <a:rPr lang="en-GB" noProof="0" dirty="0" smtClean="0"/>
              <a:t> el </a:t>
            </a:r>
            <a:r>
              <a:rPr lang="en-GB" noProof="0" dirty="0" err="1" smtClean="0"/>
              <a:t>estilo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subtítulo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patrón</a:t>
            </a:r>
            <a:endParaRPr lang="en-GB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n-GB" noProof="0" smtClean="0"/>
              <a:t>13/07/2016</a:t>
            </a:fld>
            <a:endParaRPr lang="en-GB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n-GB" noProof="0" smtClean="0"/>
              <a:t>‹Nº›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9074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445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9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-1" y="0"/>
            <a:ext cx="12192001" cy="12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09600"/>
          </a:xfrm>
          <a:noFill/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4" descr="ET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20" y="146958"/>
            <a:ext cx="1514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8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noFill/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377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64200" y="1648178"/>
            <a:ext cx="5508000" cy="452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43134" y="1648178"/>
            <a:ext cx="5508000" cy="452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67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19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4" descr="ET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20" y="146958"/>
            <a:ext cx="1514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900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42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43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99B2-77F9-4226-84BA-F5741E9C2A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99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-1" y="0"/>
            <a:ext cx="12192001" cy="1209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8314"/>
          </a:xfrm>
          <a:prstGeom prst="rect">
            <a:avLst/>
          </a:prstGeom>
          <a:noFill/>
        </p:spPr>
        <p:txBody>
          <a:bodyPr vert="horz" lIns="36000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8622" y="1594983"/>
            <a:ext cx="11221156" cy="4581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762FD-11E9-448D-9050-B282A95A3C4E}" type="datetimeFigureOut">
              <a:rPr lang="es-ES" smtClean="0"/>
              <a:t>13/07/2016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Rectángulo 7"/>
          <p:cNvSpPr/>
          <p:nvPr userDrawn="1"/>
        </p:nvSpPr>
        <p:spPr>
          <a:xfrm>
            <a:off x="0" y="1360714"/>
            <a:ext cx="473529" cy="549728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-1" y="6492875"/>
            <a:ext cx="473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defRPr>
            </a:lvl1pPr>
          </a:lstStyle>
          <a:p>
            <a:fld id="{724F99B2-77F9-4226-84BA-F5741E9C2A4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2052" name="Picture 4" descr="ETSI 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5220" y="146958"/>
            <a:ext cx="151447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dondear rectángulo de esquina diagonal 6"/>
          <p:cNvSpPr/>
          <p:nvPr userDrawn="1"/>
        </p:nvSpPr>
        <p:spPr>
          <a:xfrm flipV="1">
            <a:off x="0" y="1134291"/>
            <a:ext cx="12192000" cy="253093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5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1535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loic@fi.upm.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en-GB" dirty="0" smtClean="0"/>
              <a:t>ETSI STF 488: </a:t>
            </a:r>
          </a:p>
          <a:p>
            <a:pPr algn="l"/>
            <a:r>
              <a:rPr lang="en-GB" dirty="0" smtClean="0"/>
              <a:t>Martin </a:t>
            </a:r>
            <a:r>
              <a:rPr lang="en-GB" dirty="0" err="1" smtClean="0"/>
              <a:t>Böcker</a:t>
            </a:r>
            <a:r>
              <a:rPr lang="en-GB" dirty="0" smtClean="0"/>
              <a:t>, Nikolaos </a:t>
            </a:r>
            <a:r>
              <a:rPr lang="en-GB" dirty="0" err="1" smtClean="0"/>
              <a:t>Floratos</a:t>
            </a:r>
            <a:r>
              <a:rPr lang="en-GB" dirty="0" smtClean="0"/>
              <a:t>, </a:t>
            </a:r>
            <a:r>
              <a:rPr lang="en-GB" b="1" dirty="0" smtClean="0"/>
              <a:t>Loïc Martínez</a:t>
            </a:r>
            <a:r>
              <a:rPr lang="en-GB" dirty="0" smtClean="0"/>
              <a:t>, Mike </a:t>
            </a:r>
            <a:r>
              <a:rPr lang="en-GB" dirty="0" err="1" smtClean="0"/>
              <a:t>Pluke</a:t>
            </a:r>
            <a:r>
              <a:rPr lang="en-GB" dirty="0" smtClean="0"/>
              <a:t>, Bruno Von </a:t>
            </a:r>
            <a:r>
              <a:rPr lang="en-GB" dirty="0" err="1" smtClean="0"/>
              <a:t>Niman</a:t>
            </a:r>
            <a:r>
              <a:rPr lang="en-GB" dirty="0" smtClean="0"/>
              <a:t>, Gill Whitney</a:t>
            </a:r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lIns="90000"/>
          <a:lstStyle/>
          <a:p>
            <a:pPr algn="l"/>
            <a:r>
              <a:rPr lang="en-GB" dirty="0" smtClean="0"/>
              <a:t>Cognitive accessibility to mobile ICT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9514702" y="1771135"/>
            <a:ext cx="2532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15th International Conference on Computers Helping People with Special Needs</a:t>
            </a:r>
          </a:p>
          <a:p>
            <a:endParaRPr lang="en-US" sz="1200" dirty="0" smtClean="0"/>
          </a:p>
          <a:p>
            <a:r>
              <a:rPr lang="en-US" sz="1200" dirty="0" smtClean="0"/>
              <a:t>July 13-15, 2016</a:t>
            </a:r>
          </a:p>
          <a:p>
            <a:r>
              <a:rPr lang="en-US" sz="1200" dirty="0" smtClean="0"/>
              <a:t>University of Linz, Austria</a:t>
            </a:r>
            <a:endParaRPr lang="es-ES" sz="12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03" y="206866"/>
            <a:ext cx="2532493" cy="13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0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usage need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/>
              <a:t>Focusing </a:t>
            </a:r>
            <a:r>
              <a:rPr lang="en-GB" sz="3200" b="1" dirty="0" smtClean="0"/>
              <a:t>attention</a:t>
            </a:r>
            <a:r>
              <a:rPr lang="en-GB" sz="3200" dirty="0" smtClean="0"/>
              <a:t>: usage </a:t>
            </a:r>
            <a:r>
              <a:rPr lang="en-GB" sz="3200" dirty="0"/>
              <a:t>with limited ability to focus attention</a:t>
            </a:r>
          </a:p>
          <a:p>
            <a:pPr marL="0" indent="0">
              <a:buNone/>
            </a:pPr>
            <a:r>
              <a:rPr lang="en-GB" sz="3200" dirty="0"/>
              <a:t>Some users need an environment in which there are no stimuli unrelated to </a:t>
            </a:r>
            <a:r>
              <a:rPr lang="en-GB" sz="3200" dirty="0" smtClean="0"/>
              <a:t>their current task</a:t>
            </a:r>
          </a:p>
          <a:p>
            <a:pPr marL="457200" lvl="1" indent="0">
              <a:buNone/>
            </a:pPr>
            <a:r>
              <a:rPr lang="en-GB" sz="2200" dirty="0" smtClean="0"/>
              <a:t>NOTE </a:t>
            </a:r>
            <a:r>
              <a:rPr lang="en-GB" sz="2200" dirty="0"/>
              <a:t>1 Related ICF activities: d160 Focusing attention</a:t>
            </a:r>
          </a:p>
          <a:p>
            <a:pPr marL="457200" lvl="1" indent="0">
              <a:buNone/>
            </a:pPr>
            <a:r>
              <a:rPr lang="en-GB" sz="2200" dirty="0"/>
              <a:t>NOTE 2 Related ICF functions: b1400 Sustaining attention</a:t>
            </a:r>
          </a:p>
          <a:p>
            <a:pPr marL="457200" lvl="1" indent="0">
              <a:buNone/>
            </a:pPr>
            <a:r>
              <a:rPr lang="en-GB" sz="2200" dirty="0"/>
              <a:t>NOTE 3 Related user need in ISO/IEC TR 29138-1: 7-4</a:t>
            </a:r>
          </a:p>
          <a:p>
            <a:pPr marL="457200" lvl="1" indent="0">
              <a:buNone/>
            </a:pPr>
            <a:r>
              <a:rPr lang="en-GB" sz="2200" dirty="0"/>
              <a:t>NOTE 4 Related diagnoses of cognitive impairments: ADHD, </a:t>
            </a:r>
            <a:r>
              <a:rPr lang="en-GB" sz="2200" dirty="0" smtClean="0"/>
              <a:t>Dementia (including </a:t>
            </a:r>
            <a:r>
              <a:rPr lang="en-GB" sz="2200" dirty="0"/>
              <a:t>Alzheimer’s disease), Intellectual disabilities (including </a:t>
            </a:r>
            <a:r>
              <a:rPr lang="en-GB" sz="2200" dirty="0" smtClean="0"/>
              <a:t>Down syndrome</a:t>
            </a:r>
            <a:r>
              <a:rPr lang="en-GB" sz="2200" dirty="0"/>
              <a:t>), Aphasia</a:t>
            </a:r>
          </a:p>
          <a:p>
            <a:pPr marL="457200" lvl="1" indent="0">
              <a:buNone/>
            </a:pPr>
            <a:r>
              <a:rPr lang="en-GB" sz="2200" dirty="0"/>
              <a:t>NOTE 5 This usage need contradicts Shifting Attention - Usage with </a:t>
            </a:r>
            <a:r>
              <a:rPr lang="en-GB" sz="2200" dirty="0" smtClean="0"/>
              <a:t>limited ability </a:t>
            </a:r>
            <a:r>
              <a:rPr lang="en-GB" sz="2200" dirty="0"/>
              <a:t>to shift attention</a:t>
            </a:r>
          </a:p>
          <a:p>
            <a:pPr marL="457200" lvl="1" indent="0">
              <a:buNone/>
            </a:pPr>
            <a:r>
              <a:rPr lang="en-GB" sz="2200" dirty="0"/>
              <a:t>NOTE 6 The distracting stimulus can be in any modality: visual, auditory, tactile,etc</a:t>
            </a:r>
            <a:r>
              <a:rPr lang="en-GB" sz="2200" dirty="0" smtClean="0"/>
              <a:t>.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630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guidelines (EG 203 350)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7874" y="1865638"/>
            <a:ext cx="5508000" cy="45287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400" b="1" dirty="0" smtClean="0"/>
              <a:t>Feature-based structure</a:t>
            </a:r>
            <a:r>
              <a:rPr lang="en-GB" sz="3400" dirty="0" smtClean="0"/>
              <a:t> (similar to EN 301 549)</a:t>
            </a:r>
          </a:p>
          <a:p>
            <a:pPr marL="0" indent="0">
              <a:buNone/>
            </a:pPr>
            <a:r>
              <a:rPr lang="en-GB" sz="3400" dirty="0" smtClean="0"/>
              <a:t>Specific clause on the </a:t>
            </a:r>
            <a:r>
              <a:rPr lang="en-GB" sz="3400" b="1" dirty="0" smtClean="0"/>
              <a:t>use of language</a:t>
            </a:r>
          </a:p>
          <a:p>
            <a:pPr marL="0" indent="0">
              <a:buNone/>
            </a:pPr>
            <a:r>
              <a:rPr lang="en-GB" sz="3400" dirty="0" smtClean="0"/>
              <a:t>Mobile web: W3C/WAI</a:t>
            </a:r>
          </a:p>
          <a:p>
            <a:pPr marL="0" indent="0">
              <a:buNone/>
            </a:pPr>
            <a:r>
              <a:rPr lang="en-GB" sz="3400" dirty="0" smtClean="0"/>
              <a:t>Diverse sources</a:t>
            </a:r>
          </a:p>
          <a:p>
            <a:pPr marL="457200" lvl="1" indent="0">
              <a:buNone/>
            </a:pPr>
            <a:r>
              <a:rPr lang="en-GB" sz="3000" dirty="0"/>
              <a:t>S</a:t>
            </a:r>
            <a:r>
              <a:rPr lang="en-GB" sz="3000" dirty="0" smtClean="0"/>
              <a:t>tandards, research</a:t>
            </a:r>
            <a:r>
              <a:rPr lang="is-IS" sz="3000" dirty="0" smtClean="0"/>
              <a:t>… or ourselves</a:t>
            </a:r>
            <a:endParaRPr lang="en-GB" sz="3400" dirty="0" smtClean="0"/>
          </a:p>
          <a:p>
            <a:pPr marL="0" indent="0">
              <a:buNone/>
            </a:pPr>
            <a:r>
              <a:rPr lang="es-ES" sz="3400" b="1" dirty="0" smtClean="0"/>
              <a:t>196</a:t>
            </a:r>
            <a:r>
              <a:rPr lang="en-GB" sz="3400" dirty="0" smtClean="0"/>
              <a:t> guidelines </a:t>
            </a:r>
            <a:endParaRPr lang="en-GB" sz="3400" dirty="0"/>
          </a:p>
        </p:txBody>
      </p:sp>
      <p:graphicFrame>
        <p:nvGraphicFramePr>
          <p:cNvPr id="5" name="Content Placeholder 4" descr="The table displays de clauses of the EG that contain guidelines, and the number of guidelines per clause:&#10;&#10;6 Applicable to any ICT (14)&#10;7 Use of language (60)&#10;8 Two-way communication (4)&#10;9 Media playing and recording (1)&#10;10 Hardware (4)&#10;11 Mobile web ---&#10;12 Mobile software (107)&#10;13 Documentation (6)&#10;" title="Clauses of EG containing guideline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6780644"/>
              </p:ext>
            </p:extLst>
          </p:nvPr>
        </p:nvGraphicFramePr>
        <p:xfrm>
          <a:off x="905799" y="1865635"/>
          <a:ext cx="4452874" cy="339659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19069"/>
                <a:gridCol w="1233805"/>
              </a:tblGrid>
              <a:tr h="37739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Clause</a:t>
                      </a:r>
                      <a:endParaRPr lang="en-GB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Guidelines</a:t>
                      </a:r>
                      <a:endParaRPr lang="en-GB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6 Applicable</a:t>
                      </a:r>
                      <a:r>
                        <a:rPr lang="en-GB" baseline="0" dirty="0" smtClean="0"/>
                        <a:t> to any ICT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14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7</a:t>
                      </a:r>
                      <a:r>
                        <a:rPr lang="en-GB" baseline="0" dirty="0" smtClean="0"/>
                        <a:t> Use of language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60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8</a:t>
                      </a:r>
                      <a:r>
                        <a:rPr lang="en-GB" baseline="0" dirty="0" smtClean="0"/>
                        <a:t> Two-way communication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9</a:t>
                      </a:r>
                      <a:r>
                        <a:rPr lang="en-GB" baseline="0" dirty="0" smtClean="0"/>
                        <a:t> Media playing and recording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r>
                        <a:rPr lang="en-GB" baseline="0" dirty="0" smtClean="0"/>
                        <a:t> Hardware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11</a:t>
                      </a:r>
                      <a:r>
                        <a:rPr lang="en-GB" baseline="0" dirty="0" smtClean="0"/>
                        <a:t> Mobile web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---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12</a:t>
                      </a:r>
                      <a:r>
                        <a:rPr lang="en-GB" baseline="0" dirty="0" smtClean="0"/>
                        <a:t> Mobile software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107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r>
                        <a:rPr lang="en-GB" baseline="0" dirty="0" smtClean="0"/>
                        <a:t> Documentation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55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of guideline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622" y="1609480"/>
            <a:ext cx="11221156" cy="45819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200" b="1" dirty="0" smtClean="0"/>
              <a:t>7.</a:t>
            </a:r>
            <a:r>
              <a:rPr lang="es-ES" sz="3200" b="1" dirty="0" smtClean="0"/>
              <a:t>4.2 </a:t>
            </a:r>
            <a:r>
              <a:rPr lang="en-GB" sz="3200" b="1" dirty="0" smtClean="0"/>
              <a:t>Full </a:t>
            </a:r>
            <a:r>
              <a:rPr lang="en-GB" sz="3200" b="1" dirty="0"/>
              <a:t>word labels</a:t>
            </a:r>
          </a:p>
          <a:p>
            <a:pPr marL="0" indent="0">
              <a:buNone/>
            </a:pPr>
            <a:r>
              <a:rPr lang="en-GB" sz="3200" dirty="0"/>
              <a:t>The mobile ICT should provide full word labels instead of acronyms or </a:t>
            </a:r>
            <a:r>
              <a:rPr lang="en-GB" sz="3200" dirty="0" smtClean="0"/>
              <a:t>initials. </a:t>
            </a:r>
            <a:endParaRPr lang="en-GB" sz="3200" dirty="0"/>
          </a:p>
          <a:p>
            <a:pPr marL="457200" lvl="1" indent="0">
              <a:buNone/>
            </a:pPr>
            <a:r>
              <a:rPr lang="en-GB" sz="2800" dirty="0"/>
              <a:t>NOTE 1: Related usage needs: Recognising written language, Comprehending written language </a:t>
            </a:r>
          </a:p>
          <a:p>
            <a:pPr marL="457200" lvl="1" indent="0">
              <a:buNone/>
            </a:pPr>
            <a:r>
              <a:rPr lang="en-GB" sz="2800" dirty="0"/>
              <a:t>NOTE 2: Source ETSI EG 202 116 </a:t>
            </a:r>
            <a:r>
              <a:rPr lang="en-GB" sz="2800" dirty="0" smtClean="0"/>
              <a:t>[</a:t>
            </a:r>
            <a:r>
              <a:rPr lang="es-ES" sz="2800" dirty="0" smtClean="0"/>
              <a:t>i.2</a:t>
            </a:r>
            <a:r>
              <a:rPr lang="en-GB" sz="2800" dirty="0" smtClean="0"/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214419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table has one row per guideline, and one column per usage needs. Each cell indicates wheter there is a primary relationship (P), a secondary one (S) or no relationship (empty)." title="Table showing mappings between guidelines and usage needs"/>
          <p:cNvPicPr>
            <a:picLocks noChangeAspect="1"/>
          </p:cNvPicPr>
          <p:nvPr/>
        </p:nvPicPr>
        <p:blipFill rotWithShape="1">
          <a:blip r:embed="rId2"/>
          <a:srcRect l="3189" t="23441" r="9848" b="29289"/>
          <a:stretch/>
        </p:blipFill>
        <p:spPr>
          <a:xfrm>
            <a:off x="673383" y="1602051"/>
            <a:ext cx="11233760" cy="4579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209675"/>
          </a:xfrm>
        </p:spPr>
        <p:txBody>
          <a:bodyPr/>
          <a:lstStyle/>
          <a:p>
            <a:r>
              <a:rPr lang="en-GB" dirty="0" smtClean="0"/>
              <a:t>Mapping of guidelines and usage needs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2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status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Organised two </a:t>
            </a:r>
            <a:r>
              <a:rPr lang="en-GB" b="1" dirty="0" smtClean="0"/>
              <a:t>workshops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 receive feedback and comments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September 2015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May 2016 </a:t>
            </a:r>
            <a:endParaRPr lang="en-GB" dirty="0"/>
          </a:p>
          <a:p>
            <a:pPr marL="0" indent="0">
              <a:buNone/>
            </a:pPr>
            <a:r>
              <a:rPr lang="en-GB" b="1" dirty="0" smtClean="0"/>
              <a:t>Final drafts</a:t>
            </a:r>
            <a:r>
              <a:rPr lang="en-GB" dirty="0" smtClean="0"/>
              <a:t> to be finished this week</a:t>
            </a:r>
          </a:p>
          <a:p>
            <a:pPr lvl="1">
              <a:buFont typeface="Arial" charset="0"/>
              <a:buChar char="•"/>
            </a:pPr>
            <a:r>
              <a:rPr lang="en-GB" dirty="0" smtClean="0"/>
              <a:t>For formal vote</a:t>
            </a:r>
          </a:p>
        </p:txBody>
      </p:sp>
      <p:pic>
        <p:nvPicPr>
          <p:cNvPr id="5" name="Marcador de contenido 4" descr="One ticked checkbox and a pen" title="A ticked checkbox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18" y="1647825"/>
            <a:ext cx="4529138" cy="4529138"/>
          </a:xfrm>
        </p:spPr>
      </p:pic>
    </p:spTree>
    <p:extLst>
      <p:ext uri="{BB962C8B-B14F-4D97-AF65-F5344CB8AC3E}">
        <p14:creationId xmlns:p14="http://schemas.microsoft.com/office/powerpoint/2010/main" val="177459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Future work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Processing comments from vote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b="1" dirty="0" smtClean="0"/>
              <a:t>Formal approval</a:t>
            </a:r>
            <a:r>
              <a:rPr lang="en-GB" sz="3200" dirty="0" smtClean="0"/>
              <a:t> of EG and TR</a:t>
            </a:r>
          </a:p>
          <a:p>
            <a:pPr lvl="1">
              <a:buFont typeface="Arial" charset="0"/>
              <a:buChar char="•"/>
            </a:pPr>
            <a:r>
              <a:rPr lang="en-GB" sz="2800" dirty="0" smtClean="0"/>
              <a:t>End of 2016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Possible input to EN 301 549 revisions</a:t>
            </a:r>
            <a:endParaRPr lang="en-GB" sz="3200" dirty="0"/>
          </a:p>
        </p:txBody>
      </p:sp>
      <p:pic>
        <p:nvPicPr>
          <p:cNvPr id="5" name="Marcador de contenido 4" descr="Un hombre subido a una escalera y mirando hacia el horizonte con unos prismáticos." title="Mirando al futur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1883384"/>
            <a:ext cx="5508625" cy="405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416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dirty="0" smtClean="0"/>
              <a:t>Loïc Martinez - </a:t>
            </a:r>
            <a:r>
              <a:rPr lang="en-GB" dirty="0" smtClean="0">
                <a:hlinkClick r:id="rId2"/>
              </a:rPr>
              <a:t>loic@fi.upm.es</a:t>
            </a:r>
            <a:r>
              <a:rPr lang="en-GB" dirty="0"/>
              <a:t> </a:t>
            </a:r>
            <a:r>
              <a:rPr lang="en-GB" dirty="0" smtClean="0"/>
              <a:t>- @loicmn</a:t>
            </a:r>
            <a:endParaRPr lang="en-GB" dirty="0"/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 lIns="90000"/>
          <a:lstStyle/>
          <a:p>
            <a:pPr algn="l"/>
            <a:r>
              <a:rPr lang="en-GB" dirty="0" smtClean="0"/>
              <a:t>Thank you!!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9514702" y="1771135"/>
            <a:ext cx="25324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15th International Conference on Computers Helping People with Special Needs</a:t>
            </a:r>
          </a:p>
          <a:p>
            <a:endParaRPr lang="en-US" sz="1200" dirty="0" smtClean="0"/>
          </a:p>
          <a:p>
            <a:r>
              <a:rPr lang="en-US" sz="1200" dirty="0" smtClean="0"/>
              <a:t>July 13-15, 2016</a:t>
            </a:r>
          </a:p>
          <a:p>
            <a:r>
              <a:rPr lang="en-US" sz="1200" dirty="0" smtClean="0"/>
              <a:t>University of Linz, Austria</a:t>
            </a:r>
            <a:endParaRPr lang="es-ES" sz="1200" dirty="0"/>
          </a:p>
        </p:txBody>
      </p:sp>
      <p:pic>
        <p:nvPicPr>
          <p:cNvPr id="1026" name="Picture 2" descr="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703" y="206866"/>
            <a:ext cx="2532493" cy="136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ETSI?</a:t>
            </a:r>
            <a:endParaRPr lang="en-GB" dirty="0"/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6366933" y="1825625"/>
            <a:ext cx="550615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European Telecommunications Standards Institute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One of the 3 European Standards Organizations (with CEN and CENELEC)</a:t>
            </a:r>
          </a:p>
          <a:p>
            <a:pPr marL="0" indent="0">
              <a:buNone/>
            </a:pPr>
            <a:r>
              <a:rPr lang="en-GB" dirty="0" smtClean="0"/>
              <a:t>More </a:t>
            </a:r>
            <a:r>
              <a:rPr lang="en-GB" dirty="0" smtClean="0"/>
              <a:t>than </a:t>
            </a:r>
            <a:r>
              <a:rPr lang="en-GB" dirty="0" smtClean="0"/>
              <a:t>800 members</a:t>
            </a:r>
          </a:p>
          <a:p>
            <a:pPr marL="0" indent="0">
              <a:buNone/>
            </a:pPr>
            <a:r>
              <a:rPr lang="en-GB" dirty="0" smtClean="0"/>
              <a:t>Offers standards at no cost</a:t>
            </a:r>
          </a:p>
          <a:p>
            <a:pPr marL="0" indent="0">
              <a:buNone/>
            </a:pPr>
            <a:r>
              <a:rPr lang="en-GB" dirty="0" smtClean="0"/>
              <a:t>Examples of activities: GSM, LTE…</a:t>
            </a:r>
            <a:endParaRPr lang="en-GB" dirty="0"/>
          </a:p>
        </p:txBody>
      </p:sp>
      <p:pic>
        <p:nvPicPr>
          <p:cNvPr id="9" name="Marcador de contenido 4" descr="Text in logo:: Welcome to the World of Standards. ETSI. World Class Standards" title="ETSI log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6" y="2682443"/>
            <a:ext cx="4960678" cy="263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221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ETSI STF 488</a:t>
            </a:r>
            <a:endParaRPr lang="en-GB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i="1" dirty="0" smtClean="0"/>
              <a:t>Specialist Task Force 488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Recommendations to allow people with cognitive disabilities to exploit the potential of mobile technologies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European team of experts</a:t>
            </a:r>
          </a:p>
          <a:p>
            <a:pPr marL="0" indent="0">
              <a:buNone/>
            </a:pPr>
            <a:r>
              <a:rPr lang="en-GB" dirty="0" smtClean="0"/>
              <a:t>Funded by </a:t>
            </a:r>
            <a:r>
              <a:rPr lang="en-GB" dirty="0" smtClean="0"/>
              <a:t>EU/EFTA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Work Started in March, 2015</a:t>
            </a:r>
            <a:endParaRPr lang="en-GB" dirty="0"/>
          </a:p>
        </p:txBody>
      </p:sp>
      <p:pic>
        <p:nvPicPr>
          <p:cNvPr id="5" name="Marcador de contenido 5" descr="Members of STF 488. From left to right: Loïc Martínez, Bruno Von Niman, Mike Pluke, Martin Böeker, Nikolaos Floratos" title="STF488 Members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75" y="1950499"/>
            <a:ext cx="5508625" cy="3923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</a:t>
            </a:r>
            <a:r>
              <a:rPr lang="es-ES" dirty="0" smtClean="0"/>
              <a:t> </a:t>
            </a:r>
            <a:r>
              <a:rPr lang="en-GB" dirty="0" smtClean="0"/>
              <a:t>impairments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Many issues</a:t>
            </a:r>
            <a:r>
              <a:rPr lang="en-GB" sz="2800" dirty="0" smtClean="0"/>
              <a:t>: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Memory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Language abilities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Attention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Orientation</a:t>
            </a:r>
          </a:p>
          <a:p>
            <a:pPr>
              <a:buFont typeface="Arial" charset="0"/>
              <a:buChar char="•"/>
            </a:pPr>
            <a:r>
              <a:rPr lang="en-GB" sz="2800" dirty="0" smtClean="0"/>
              <a:t>Decision</a:t>
            </a:r>
          </a:p>
          <a:p>
            <a:pPr>
              <a:buFont typeface="Arial" charset="0"/>
              <a:buChar char="•"/>
            </a:pPr>
            <a:r>
              <a:rPr lang="is-IS" sz="2800" dirty="0" smtClean="0"/>
              <a:t>…</a:t>
            </a:r>
            <a:endParaRPr lang="en-GB" sz="2800" dirty="0" smtClean="0"/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Lots of </a:t>
            </a:r>
            <a:r>
              <a:rPr lang="en-GB" sz="2800" b="1" dirty="0" smtClean="0"/>
              <a:t>diversity</a:t>
            </a:r>
            <a:r>
              <a:rPr lang="en-GB" sz="2800" dirty="0" smtClean="0"/>
              <a:t> </a:t>
            </a:r>
            <a:r>
              <a:rPr lang="is-IS" sz="2800" dirty="0" smtClean="0"/>
              <a:t>…</a:t>
            </a:r>
            <a:r>
              <a:rPr lang="en-GB" sz="2800" dirty="0" smtClean="0"/>
              <a:t> And </a:t>
            </a:r>
            <a:r>
              <a:rPr lang="en-GB" sz="2800" b="1" dirty="0" smtClean="0"/>
              <a:t>many people</a:t>
            </a:r>
          </a:p>
          <a:p>
            <a:pPr>
              <a:buFont typeface="Arial" charset="0"/>
              <a:buChar char="•"/>
            </a:pPr>
            <a:endParaRPr lang="en-GB" sz="2800" dirty="0"/>
          </a:p>
        </p:txBody>
      </p:sp>
      <p:pic>
        <p:nvPicPr>
          <p:cNvPr id="5" name="Marcador de contenido 5" descr="Image of a human head, with some jigsaw pieces removed" title="Jigsaw in a head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39" y="1647825"/>
            <a:ext cx="4757497" cy="4529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412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impairments and mobile ICT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Problems</a:t>
            </a:r>
            <a:r>
              <a:rPr lang="en-GB" sz="3200" dirty="0" smtClean="0"/>
              <a:t> to:</a:t>
            </a:r>
          </a:p>
          <a:p>
            <a:pPr>
              <a:buFont typeface="Arial" charset="0"/>
              <a:buChar char="•"/>
            </a:pPr>
            <a:r>
              <a:rPr lang="en-GB" sz="3200" dirty="0" smtClean="0"/>
              <a:t>Understand how to use</a:t>
            </a:r>
          </a:p>
          <a:p>
            <a:pPr>
              <a:buFont typeface="Arial" charset="0"/>
              <a:buChar char="•"/>
            </a:pPr>
            <a:r>
              <a:rPr lang="en-GB" sz="3200" dirty="0" smtClean="0"/>
              <a:t>Read text on screen</a:t>
            </a:r>
          </a:p>
          <a:p>
            <a:pPr>
              <a:buFont typeface="Arial" charset="0"/>
              <a:buChar char="•"/>
            </a:pPr>
            <a:r>
              <a:rPr lang="en-GB" sz="3200" dirty="0" smtClean="0"/>
              <a:t>Learning gestures</a:t>
            </a:r>
          </a:p>
          <a:p>
            <a:pPr>
              <a:buFont typeface="Arial" charset="0"/>
              <a:buChar char="•"/>
            </a:pPr>
            <a:r>
              <a:rPr lang="en-GB" sz="3200" dirty="0" smtClean="0"/>
              <a:t>Orientation/navigation</a:t>
            </a:r>
          </a:p>
          <a:p>
            <a:pPr>
              <a:buFont typeface="Arial" charset="0"/>
              <a:buChar char="•"/>
            </a:pPr>
            <a:r>
              <a:rPr lang="en-GB" sz="3200" dirty="0" smtClean="0"/>
              <a:t>Adapt to changes</a:t>
            </a:r>
          </a:p>
          <a:p>
            <a:pPr>
              <a:buFont typeface="Arial" charset="0"/>
              <a:buChar char="•"/>
            </a:pPr>
            <a:r>
              <a:rPr lang="is-IS" sz="3200" dirty="0" smtClean="0"/>
              <a:t>…</a:t>
            </a:r>
            <a:endParaRPr lang="en-GB" sz="3200" dirty="0" smtClean="0"/>
          </a:p>
          <a:p>
            <a:pPr>
              <a:buFont typeface="Arial" charset="0"/>
              <a:buChar char="•"/>
            </a:pPr>
            <a:endParaRPr lang="en-GB" sz="3200" dirty="0"/>
          </a:p>
        </p:txBody>
      </p:sp>
      <p:pic>
        <p:nvPicPr>
          <p:cNvPr id="5" name="Marcador de contenido 5" descr="Hand of a person that is using a smartphone" title="Using a smartphone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16" y="2613530"/>
            <a:ext cx="5187142" cy="2597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67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STF 488?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/>
              <a:t>Current accessibility guidelines focus on sensory and physical impairments</a:t>
            </a:r>
          </a:p>
          <a:p>
            <a:pPr marL="0" indent="0">
              <a:buNone/>
            </a:pPr>
            <a:r>
              <a:rPr lang="en-GB" sz="3000" dirty="0" smtClean="0"/>
              <a:t>There is a need for </a:t>
            </a:r>
            <a:r>
              <a:rPr lang="en-GB" sz="3000" b="1" dirty="0" smtClean="0"/>
              <a:t>specific guidelines for cognitive </a:t>
            </a:r>
            <a:r>
              <a:rPr lang="en-GB" sz="3000" dirty="0" smtClean="0"/>
              <a:t>impairments</a:t>
            </a:r>
          </a:p>
          <a:p>
            <a:pPr marL="0" indent="0">
              <a:buNone/>
            </a:pPr>
            <a:r>
              <a:rPr lang="en-GB" sz="3000" dirty="0" smtClean="0"/>
              <a:t>For the design of </a:t>
            </a:r>
            <a:r>
              <a:rPr lang="en-GB" sz="3000" b="1" dirty="0" smtClean="0"/>
              <a:t>mobile</a:t>
            </a:r>
            <a:r>
              <a:rPr lang="en-GB" sz="3000" dirty="0" smtClean="0"/>
              <a:t> hardware and software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sz="3000" dirty="0" smtClean="0"/>
              <a:t>We're not alone: W3C, ISO</a:t>
            </a:r>
            <a:endParaRPr lang="en-GB" sz="3000" dirty="0"/>
          </a:p>
        </p:txBody>
      </p:sp>
      <p:pic>
        <p:nvPicPr>
          <p:cNvPr id="6" name="Marcador de contenido 4" descr="A human head drawn inside a labyrinth" title="Head inside labyrinth 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787" y="2731294"/>
            <a:ext cx="2362200" cy="2362200"/>
          </a:xfrm>
        </p:spPr>
      </p:pic>
    </p:spTree>
    <p:extLst>
      <p:ext uri="{BB962C8B-B14F-4D97-AF65-F5344CB8AC3E}">
        <p14:creationId xmlns:p14="http://schemas.microsoft.com/office/powerpoint/2010/main" val="35496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results of STF 488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/>
              <a:t>ETSI DEG 203 </a:t>
            </a:r>
            <a:r>
              <a:rPr lang="de-DE" sz="3200" b="1" dirty="0" smtClean="0"/>
              <a:t>350</a:t>
            </a:r>
            <a:endParaRPr lang="en-GB" sz="3200" b="1" dirty="0" smtClean="0"/>
          </a:p>
          <a:p>
            <a:pPr marL="0" indent="0">
              <a:buNone/>
            </a:pPr>
            <a:r>
              <a:rPr lang="en-GB" sz="3200" dirty="0"/>
              <a:t>The </a:t>
            </a:r>
            <a:r>
              <a:rPr lang="en-GB" sz="3200" b="1" dirty="0"/>
              <a:t>guidelines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"Guidelines </a:t>
            </a:r>
            <a:r>
              <a:rPr lang="en-GB" sz="3200" dirty="0"/>
              <a:t>for the design </a:t>
            </a:r>
            <a:r>
              <a:rPr lang="en-GB" sz="3200" dirty="0" smtClean="0"/>
              <a:t>of mobile </a:t>
            </a:r>
            <a:r>
              <a:rPr lang="en-GB" sz="3200" dirty="0"/>
              <a:t>ICT devices and their related applications for people with cognitive </a:t>
            </a:r>
            <a:r>
              <a:rPr lang="en-GB" sz="3200" dirty="0" smtClean="0"/>
              <a:t>disabilities"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 smtClean="0"/>
              <a:t>D</a:t>
            </a:r>
            <a:r>
              <a:rPr lang="cs-CZ" sz="3200" b="1" dirty="0" smtClean="0"/>
              <a:t>TR </a:t>
            </a:r>
            <a:r>
              <a:rPr lang="cs-CZ" sz="3200" b="1" dirty="0"/>
              <a:t>103 </a:t>
            </a:r>
            <a:r>
              <a:rPr lang="cs-CZ" sz="3200" b="1" dirty="0" smtClean="0"/>
              <a:t>349</a:t>
            </a:r>
            <a:endParaRPr lang="en-GB" sz="3200" b="1" dirty="0" smtClean="0"/>
          </a:p>
          <a:p>
            <a:pPr marL="0" indent="0">
              <a:buNone/>
            </a:pPr>
            <a:r>
              <a:rPr lang="en-GB" sz="3200" dirty="0"/>
              <a:t>The </a:t>
            </a:r>
            <a:r>
              <a:rPr lang="en-GB" sz="3200" b="1" dirty="0"/>
              <a:t>usage needs</a:t>
            </a:r>
          </a:p>
          <a:p>
            <a:pPr marL="0" indent="0">
              <a:buNone/>
            </a:pPr>
            <a:endParaRPr lang="en-GB" sz="3200" dirty="0" smtClean="0"/>
          </a:p>
          <a:p>
            <a:pPr marL="0" indent="0">
              <a:buNone/>
            </a:pPr>
            <a:r>
              <a:rPr lang="en-GB" sz="3200" dirty="0" smtClean="0"/>
              <a:t>"</a:t>
            </a:r>
            <a:r>
              <a:rPr lang="en-GB" sz="3200" dirty="0"/>
              <a:t>Functional needs of </a:t>
            </a:r>
            <a:r>
              <a:rPr lang="en-GB" sz="3200" dirty="0" smtClean="0"/>
              <a:t>people with </a:t>
            </a:r>
            <a:r>
              <a:rPr lang="en-GB" sz="3200" dirty="0"/>
              <a:t>cognitive disabilities when using mobile ICT devices for an improved user </a:t>
            </a:r>
            <a:r>
              <a:rPr lang="en-GB" sz="3200" dirty="0" smtClean="0"/>
              <a:t>experience in </a:t>
            </a:r>
            <a:r>
              <a:rPr lang="en-GB" sz="3200" dirty="0"/>
              <a:t>mobile ICT </a:t>
            </a:r>
            <a:r>
              <a:rPr lang="en-GB" sz="3200" dirty="0" smtClean="0"/>
              <a:t>devices"</a:t>
            </a:r>
          </a:p>
        </p:txBody>
      </p:sp>
    </p:spTree>
    <p:extLst>
      <p:ext uri="{BB962C8B-B14F-4D97-AF65-F5344CB8AC3E}">
        <p14:creationId xmlns:p14="http://schemas.microsoft.com/office/powerpoint/2010/main" val="68195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71550" y="4943475"/>
            <a:ext cx="11220450" cy="1624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 smtClean="0"/>
              <a:t>ICF</a:t>
            </a:r>
            <a:r>
              <a:rPr lang="en-GB" sz="2000" dirty="0" smtClean="0"/>
              <a:t>: International </a:t>
            </a:r>
            <a:r>
              <a:rPr lang="en-GB" sz="2000" dirty="0"/>
              <a:t>Classification of </a:t>
            </a:r>
            <a:r>
              <a:rPr lang="en-GB" sz="2000" dirty="0" smtClean="0"/>
              <a:t>functioning</a:t>
            </a:r>
            <a:r>
              <a:rPr lang="en-GB" sz="2000" dirty="0"/>
              <a:t>, disability and </a:t>
            </a:r>
            <a:r>
              <a:rPr lang="en-GB" sz="2000" dirty="0" smtClean="0"/>
              <a:t>health (WHO)</a:t>
            </a:r>
          </a:p>
          <a:p>
            <a:pPr marL="0" indent="0">
              <a:buNone/>
            </a:pPr>
            <a:r>
              <a:rPr lang="en-GB" sz="2000" b="1" dirty="0"/>
              <a:t>Activities</a:t>
            </a:r>
            <a:r>
              <a:rPr lang="en-GB" sz="2000" dirty="0"/>
              <a:t>:  </a:t>
            </a:r>
            <a:r>
              <a:rPr lang="en-GB" sz="2000" dirty="0" smtClean="0"/>
              <a:t>execution </a:t>
            </a:r>
            <a:r>
              <a:rPr lang="en-GB" sz="2000" dirty="0"/>
              <a:t>of tasks or actions by an </a:t>
            </a:r>
            <a:r>
              <a:rPr lang="en-GB" sz="2000" dirty="0" smtClean="0"/>
              <a:t>individual</a:t>
            </a:r>
          </a:p>
          <a:p>
            <a:pPr marL="0" indent="0">
              <a:buNone/>
            </a:pPr>
            <a:r>
              <a:rPr lang="en-GB" sz="2000" b="1" dirty="0" smtClean="0"/>
              <a:t>Functions</a:t>
            </a:r>
            <a:r>
              <a:rPr lang="en-GB" sz="2000" dirty="0"/>
              <a:t>:  </a:t>
            </a:r>
            <a:r>
              <a:rPr lang="en-GB" sz="2000" dirty="0" smtClean="0"/>
              <a:t>physiological </a:t>
            </a:r>
            <a:r>
              <a:rPr lang="en-GB" sz="2000" dirty="0"/>
              <a:t>functions of body systems,including psychological functions</a:t>
            </a:r>
          </a:p>
        </p:txBody>
      </p:sp>
      <p:graphicFrame>
        <p:nvGraphicFramePr>
          <p:cNvPr id="5" name="Diagrama 4" descr="There are 5 steps in the work approach of STF 488: (1) identifying cognitive impairments, (2) selecting major cognitive impairments, (3) describing cognitive impairments, (4) identifying usage needs and (5) producig guidelines" title="Process of STF 488"/>
          <p:cNvGraphicFramePr/>
          <p:nvPr>
            <p:extLst>
              <p:ext uri="{D42A27DB-BD31-4B8C-83A1-F6EECF244321}">
                <p14:modId xmlns:p14="http://schemas.microsoft.com/office/powerpoint/2010/main" val="555032015"/>
              </p:ext>
            </p:extLst>
          </p:nvPr>
        </p:nvGraphicFramePr>
        <p:xfrm>
          <a:off x="688622" y="1783081"/>
          <a:ext cx="11221156" cy="2380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2192000" cy="1209675"/>
          </a:xfrm>
        </p:spPr>
        <p:txBody>
          <a:bodyPr/>
          <a:lstStyle/>
          <a:p>
            <a:r>
              <a:rPr lang="en-GB" dirty="0" smtClean="0"/>
              <a:t>Work approach of STF 488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25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usage needs (TR 103 349)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97874" y="1865638"/>
            <a:ext cx="5508000" cy="4528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400" dirty="0" smtClean="0"/>
              <a:t>Based on ICF activities (and a few functions)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dirty="0" smtClean="0"/>
              <a:t>Apply to several cognitive impairments</a:t>
            </a:r>
          </a:p>
          <a:p>
            <a:pPr marL="0" indent="0">
              <a:buNone/>
            </a:pPr>
            <a:endParaRPr lang="en-GB" sz="3400" dirty="0" smtClean="0"/>
          </a:p>
          <a:p>
            <a:pPr marL="0" indent="0">
              <a:buNone/>
            </a:pPr>
            <a:r>
              <a:rPr lang="en-GB" sz="3400" dirty="0" smtClean="0"/>
              <a:t>28 usage needs</a:t>
            </a:r>
            <a:endParaRPr lang="en-GB" sz="3400" dirty="0"/>
          </a:p>
        </p:txBody>
      </p:sp>
      <p:graphicFrame>
        <p:nvGraphicFramePr>
          <p:cNvPr id="5" name="Content Placeholder 4" descr="The table shows categories of usage needs and the number of usage needs per category:&#10;- Attention (3)&#10;- Reading  (3)&#10;- Writing (3)&#10;- Calculating (2)&#10;- Decision making (2)&#10;- Undertaking tasks (6)&#10;- Receiving speech (2)&#10;- Receiving non-verbal messages (3)&#10;- Speaking (1)&#10;- Producing non-verbal messages (1)&#10;- Memory (2)&#10;" title="Table of categories of usage need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3946056"/>
              </p:ext>
            </p:extLst>
          </p:nvPr>
        </p:nvGraphicFramePr>
        <p:xfrm>
          <a:off x="1239230" y="1865635"/>
          <a:ext cx="4230624" cy="45287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219069"/>
                <a:gridCol w="1011555"/>
              </a:tblGrid>
              <a:tr h="377399">
                <a:tc>
                  <a:txBody>
                    <a:bodyPr/>
                    <a:lstStyle/>
                    <a:p>
                      <a:r>
                        <a:rPr lang="en-GB" b="1" dirty="0" smtClean="0"/>
                        <a:t>Category</a:t>
                      </a:r>
                      <a:endParaRPr lang="en-GB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Needs</a:t>
                      </a:r>
                      <a:endParaRPr lang="en-GB" b="1" dirty="0"/>
                    </a:p>
                  </a:txBody>
                  <a:tcP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Attention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Reading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Writing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Calculating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making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Undertaking tasks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Receiving speech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Receiving non-verbal messages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Speaking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Producing non-verbal messages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/>
                </a:tc>
              </a:tr>
              <a:tr h="377399">
                <a:tc>
                  <a:txBody>
                    <a:bodyPr/>
                    <a:lstStyle/>
                    <a:p>
                      <a:r>
                        <a:rPr lang="en-GB" dirty="0" smtClean="0"/>
                        <a:t>Memory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1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697</Words>
  <Application>Microsoft Office PowerPoint</Application>
  <PresentationFormat>Panorámica</PresentationFormat>
  <Paragraphs>161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Cognitive accessibility to mobile ICT</vt:lpstr>
      <vt:lpstr>What is ETSI?</vt:lpstr>
      <vt:lpstr>ETSI STF 488</vt:lpstr>
      <vt:lpstr>Cognitive impairments</vt:lpstr>
      <vt:lpstr>Cognitive impairments and mobile ICT</vt:lpstr>
      <vt:lpstr>Why STF 488?</vt:lpstr>
      <vt:lpstr>The results of STF 488</vt:lpstr>
      <vt:lpstr>Work approach of STF 488</vt:lpstr>
      <vt:lpstr>The usage needs (TR 103 349)</vt:lpstr>
      <vt:lpstr>Example of usage need</vt:lpstr>
      <vt:lpstr>The guidelines (EG 203 350)</vt:lpstr>
      <vt:lpstr>Example of guideline</vt:lpstr>
      <vt:lpstr>Mapping of guidelines and usage needs</vt:lpstr>
      <vt:lpstr>Current status</vt:lpstr>
      <vt:lpstr>Future work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accessibility to mobile ICT</dc:title>
  <dc:creator>Loïc Martínez Normand</dc:creator>
  <cp:lastModifiedBy>Loïc Martínez Normand</cp:lastModifiedBy>
  <cp:revision>118</cp:revision>
  <dcterms:created xsi:type="dcterms:W3CDTF">2016-07-11T22:28:41Z</dcterms:created>
  <dcterms:modified xsi:type="dcterms:W3CDTF">2016-07-13T05:47:55Z</dcterms:modified>
</cp:coreProperties>
</file>