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5" r:id="rId3"/>
    <p:sldId id="277" r:id="rId4"/>
    <p:sldId id="259" r:id="rId5"/>
    <p:sldId id="282" r:id="rId6"/>
    <p:sldId id="260" r:id="rId7"/>
    <p:sldId id="264" r:id="rId8"/>
    <p:sldId id="266" r:id="rId9"/>
    <p:sldId id="281" r:id="rId10"/>
    <p:sldId id="270" r:id="rId11"/>
    <p:sldId id="272" r:id="rId12"/>
    <p:sldId id="283" r:id="rId13"/>
    <p:sldId id="276" r:id="rId14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32D1"/>
    <a:srgbClr val="5B9BD5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5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205" y="9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152" y="306370"/>
            <a:ext cx="9149152" cy="6089904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0" y="0"/>
            <a:ext cx="9144000" cy="3063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正方形/長方形 8"/>
          <p:cNvSpPr/>
          <p:nvPr userDrawn="1"/>
        </p:nvSpPr>
        <p:spPr>
          <a:xfrm>
            <a:off x="0" y="6388608"/>
            <a:ext cx="9144000" cy="4693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CD55-36C7-4BF1-AB80-072D7E9A97C9}" type="datetimeFigureOut">
              <a:rPr kumimoji="1" lang="ja-JP" altLang="en-US" smtClean="0"/>
              <a:t>2016/7/13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601-4D92-47B8-A097-7F8F814D6C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9822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CD55-36C7-4BF1-AB80-072D7E9A97C9}" type="datetimeFigureOut">
              <a:rPr kumimoji="1" lang="ja-JP" altLang="en-US" smtClean="0"/>
              <a:t>2016/7/13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601-4D92-47B8-A097-7F8F814D6C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932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CD55-36C7-4BF1-AB80-072D7E9A97C9}" type="datetimeFigureOut">
              <a:rPr kumimoji="1" lang="ja-JP" altLang="en-US" smtClean="0"/>
              <a:t>2016/7/13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601-4D92-47B8-A097-7F8F814D6C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5763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152" y="302537"/>
            <a:ext cx="9149152" cy="60899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10" name="正方形/長方形 9"/>
          <p:cNvSpPr/>
          <p:nvPr userDrawn="1"/>
        </p:nvSpPr>
        <p:spPr>
          <a:xfrm>
            <a:off x="-5152" y="463216"/>
            <a:ext cx="9149152" cy="625642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lt"/>
            </a:endParaRPr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0"/>
            <a:ext cx="9144000" cy="3063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正方形/長方形 8"/>
          <p:cNvSpPr/>
          <p:nvPr userDrawn="1"/>
        </p:nvSpPr>
        <p:spPr>
          <a:xfrm>
            <a:off x="0" y="6388608"/>
            <a:ext cx="9144000" cy="4693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994" y="492126"/>
            <a:ext cx="8512343" cy="645527"/>
          </a:xfr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none"/>
        </p:style>
        <p:txBody>
          <a:bodyPr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+mj-lt"/>
                <a:ea typeface="小塚ゴシック Pro M" panose="020B0700000000000000" pitchFamily="34" charset="-128"/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489" y="1323409"/>
            <a:ext cx="8861258" cy="4853554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tIns="180000"/>
          <a:lstStyle>
            <a:lvl1pPr>
              <a:defRPr sz="3200">
                <a:latin typeface="+mj-lt"/>
                <a:ea typeface="小塚ゴシック Pro M" panose="020B0700000000000000" pitchFamily="34" charset="-128"/>
              </a:defRPr>
            </a:lvl1pPr>
            <a:lvl2pPr>
              <a:defRPr sz="2800">
                <a:latin typeface="+mj-lt"/>
                <a:ea typeface="小塚ゴシック Pro M" panose="020B0700000000000000" pitchFamily="34" charset="-128"/>
              </a:defRPr>
            </a:lvl2pPr>
            <a:lvl3pPr>
              <a:defRPr sz="2400">
                <a:latin typeface="+mj-lt"/>
                <a:ea typeface="小塚ゴシック Pro M" panose="020B0700000000000000" pitchFamily="34" charset="-128"/>
              </a:defRPr>
            </a:lvl3pPr>
            <a:lvl4pPr>
              <a:defRPr>
                <a:latin typeface="+mj-lt"/>
                <a:ea typeface="小塚ゴシック Pro M" panose="020B0700000000000000" pitchFamily="34" charset="-128"/>
              </a:defRPr>
            </a:lvl4pPr>
            <a:lvl5pPr>
              <a:defRPr>
                <a:latin typeface="+mj-lt"/>
                <a:ea typeface="小塚ゴシック Pro M" panose="020B0700000000000000" pitchFamily="34" charset="-128"/>
              </a:defRPr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CD55-36C7-4BF1-AB80-072D7E9A97C9}" type="datetimeFigureOut">
              <a:rPr kumimoji="1" lang="ja-JP" altLang="en-US" smtClean="0"/>
              <a:t>2016/7/13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601-4D92-47B8-A097-7F8F814D6C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5074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CD55-36C7-4BF1-AB80-072D7E9A97C9}" type="datetimeFigureOut">
              <a:rPr kumimoji="1" lang="ja-JP" altLang="en-US" smtClean="0"/>
              <a:t>2016/7/13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601-4D92-47B8-A097-7F8F814D6C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383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CD55-36C7-4BF1-AB80-072D7E9A97C9}" type="datetimeFigureOut">
              <a:rPr kumimoji="1" lang="ja-JP" altLang="en-US" smtClean="0"/>
              <a:t>2016/7/13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601-4D92-47B8-A097-7F8F814D6C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0276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CD55-36C7-4BF1-AB80-072D7E9A97C9}" type="datetimeFigureOut">
              <a:rPr kumimoji="1" lang="ja-JP" altLang="en-US" smtClean="0"/>
              <a:t>2016/7/13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601-4D92-47B8-A097-7F8F814D6C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5310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CD55-36C7-4BF1-AB80-072D7E9A97C9}" type="datetimeFigureOut">
              <a:rPr kumimoji="1" lang="ja-JP" altLang="en-US" smtClean="0"/>
              <a:t>2016/7/13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601-4D92-47B8-A097-7F8F814D6C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1966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CD55-36C7-4BF1-AB80-072D7E9A97C9}" type="datetimeFigureOut">
              <a:rPr kumimoji="1" lang="ja-JP" altLang="en-US" smtClean="0"/>
              <a:t>2016/7/13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601-4D92-47B8-A097-7F8F814D6C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2753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CD55-36C7-4BF1-AB80-072D7E9A97C9}" type="datetimeFigureOut">
              <a:rPr kumimoji="1" lang="ja-JP" altLang="en-US" smtClean="0"/>
              <a:t>2016/7/13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601-4D92-47B8-A097-7F8F814D6C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4751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CD55-36C7-4BF1-AB80-072D7E9A97C9}" type="datetimeFigureOut">
              <a:rPr kumimoji="1" lang="ja-JP" altLang="en-US" smtClean="0"/>
              <a:t>2016/7/13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601-4D92-47B8-A097-7F8F814D6C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619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ACD55-36C7-4BF1-AB80-072D7E9A97C9}" type="datetimeFigureOut">
              <a:rPr kumimoji="1" lang="ja-JP" altLang="en-US" smtClean="0"/>
              <a:t>2016/7/13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64601-4D92-47B8-A097-7F8F814D6C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403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41105" y="605911"/>
            <a:ext cx="8357616" cy="2121408"/>
          </a:xfrm>
          <a:solidFill>
            <a:srgbClr val="000000">
              <a:alpha val="58039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en-US" altLang="ja-JP" sz="4000" dirty="0" smtClean="0">
                <a:latin typeface="+mj-lt"/>
              </a:rPr>
              <a:t> </a:t>
            </a:r>
            <a:r>
              <a:rPr lang="en-US" altLang="ja-JP" sz="4000" b="1" dirty="0">
                <a:latin typeface="+mj-lt"/>
              </a:rPr>
              <a:t>Ball Course Detection Function </a:t>
            </a:r>
            <a:r>
              <a:rPr lang="en-US" altLang="ja-JP" sz="4000" b="1" dirty="0" smtClean="0">
                <a:latin typeface="+mj-lt"/>
              </a:rPr>
              <a:t/>
            </a:r>
            <a:br>
              <a:rPr lang="en-US" altLang="ja-JP" sz="4000" b="1" dirty="0" smtClean="0">
                <a:latin typeface="+mj-lt"/>
              </a:rPr>
            </a:br>
            <a:r>
              <a:rPr lang="en-US" altLang="ja-JP" sz="4000" b="1" dirty="0" smtClean="0">
                <a:latin typeface="+mj-lt"/>
              </a:rPr>
              <a:t>for </a:t>
            </a:r>
            <a:r>
              <a:rPr lang="en-US" altLang="ja-JP" sz="4000" b="1" dirty="0">
                <a:latin typeface="+mj-lt"/>
              </a:rPr>
              <a:t>the Blind Bowling Support System Using a Depth Sensor </a:t>
            </a:r>
            <a:endParaRPr lang="ja-JP" altLang="en-US" sz="4000" dirty="0">
              <a:latin typeface="+mj-lt"/>
              <a:ea typeface="小塚ゴシック Pro M" panose="020B0700000000000000" pitchFamily="34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50109" y="5323033"/>
            <a:ext cx="4854753" cy="696299"/>
          </a:xfrm>
        </p:spPr>
        <p:txBody>
          <a:bodyPr>
            <a:noAutofit/>
          </a:bodyPr>
          <a:lstStyle/>
          <a:p>
            <a:pPr algn="l"/>
            <a:r>
              <a:rPr lang="en-US" altLang="ja-JP" sz="2800" b="1" dirty="0" smtClean="0">
                <a:latin typeface="+mj-lt"/>
                <a:ea typeface="小塚ゴシック Pro M" panose="020B0700000000000000" pitchFamily="34" charset="-128"/>
              </a:rPr>
              <a:t>Makoto</a:t>
            </a:r>
            <a:r>
              <a:rPr lang="ja-JP" altLang="en-US" sz="2800" b="1" dirty="0" smtClean="0">
                <a:latin typeface="+mj-lt"/>
                <a:ea typeface="小塚ゴシック Pro M" panose="020B0700000000000000" pitchFamily="34" charset="-128"/>
              </a:rPr>
              <a:t> </a:t>
            </a:r>
            <a:r>
              <a:rPr lang="en-US" altLang="ja-JP" sz="2800" b="1" dirty="0" smtClean="0">
                <a:latin typeface="+mj-lt"/>
                <a:ea typeface="小塚ゴシック Pro M" panose="020B0700000000000000" pitchFamily="34" charset="-128"/>
              </a:rPr>
              <a:t>KOBAYASHI</a:t>
            </a:r>
            <a:endParaRPr lang="en-US" altLang="ja-JP" sz="2800" b="1" dirty="0">
              <a:latin typeface="+mj-lt"/>
              <a:ea typeface="小塚ゴシック Pro M" panose="020B0700000000000000" pitchFamily="34" charset="-128"/>
            </a:endParaRPr>
          </a:p>
          <a:p>
            <a:pPr algn="l"/>
            <a:r>
              <a:rPr lang="en-US" altLang="ja-JP" sz="2800" b="1" dirty="0" smtClean="0">
                <a:latin typeface="+mj-lt"/>
                <a:ea typeface="小塚ゴシック Pro M" panose="020B0700000000000000" pitchFamily="34" charset="-128"/>
              </a:rPr>
              <a:t>Tsukuba University of Technology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704" y="2894629"/>
            <a:ext cx="3717632" cy="28656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2232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86489" y="1423755"/>
            <a:ext cx="8790379" cy="4897796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Improvement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6489" y="1323409"/>
            <a:ext cx="8790379" cy="2937695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Scanning lines are increased(1 </a:t>
            </a:r>
            <a:r>
              <a:rPr kumimoji="1" lang="ja-JP" altLang="en-US" dirty="0" smtClean="0"/>
              <a:t>→ </a:t>
            </a:r>
            <a:r>
              <a:rPr kumimoji="1" lang="en-US" altLang="ja-JP" dirty="0" smtClean="0"/>
              <a:t>5).</a:t>
            </a:r>
          </a:p>
          <a:p>
            <a:r>
              <a:rPr lang="en-US" altLang="ja-JP" dirty="0" smtClean="0"/>
              <a:t>It works properly for </a:t>
            </a:r>
            <a:br>
              <a:rPr lang="en-US" altLang="ja-JP" dirty="0" smtClean="0"/>
            </a:br>
            <a:r>
              <a:rPr lang="en-US" altLang="ja-JP" dirty="0" smtClean="0"/>
              <a:t>recorded</a:t>
            </a:r>
            <a:r>
              <a:rPr lang="en-US" altLang="ja-JP" dirty="0"/>
              <a:t> </a:t>
            </a:r>
            <a:r>
              <a:rPr lang="en-US" altLang="ja-JP" dirty="0" smtClean="0"/>
              <a:t>data.</a:t>
            </a:r>
          </a:p>
          <a:p>
            <a:r>
              <a:rPr kumimoji="1" lang="en-US" altLang="ja-JP" dirty="0" smtClean="0"/>
              <a:t>Real testing is plan to be </a:t>
            </a:r>
            <a:br>
              <a:rPr kumimoji="1" lang="en-US" altLang="ja-JP" dirty="0" smtClean="0"/>
            </a:br>
            <a:r>
              <a:rPr kumimoji="1" lang="en-US" altLang="ja-JP" dirty="0" smtClean="0"/>
              <a:t>conducted this summer.</a:t>
            </a:r>
          </a:p>
          <a:p>
            <a:endParaRPr kumimoji="1" lang="en-US" altLang="ja-JP" dirty="0" smtClean="0"/>
          </a:p>
        </p:txBody>
      </p:sp>
      <p:sp>
        <p:nvSpPr>
          <p:cNvPr id="5" name="円/楕円 4"/>
          <p:cNvSpPr/>
          <p:nvPr/>
        </p:nvSpPr>
        <p:spPr>
          <a:xfrm>
            <a:off x="1657618" y="4967518"/>
            <a:ext cx="627888" cy="62788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5946649" y="2273867"/>
            <a:ext cx="2289048" cy="3370970"/>
          </a:xfrm>
          <a:prstGeom prst="rect">
            <a:avLst/>
          </a:prstGeom>
          <a:pattFill prst="dkVert">
            <a:fgClr>
              <a:schemeClr val="accent4"/>
            </a:fgClr>
            <a:bgClr>
              <a:schemeClr val="bg1"/>
            </a:bgClr>
          </a:patt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7381933" y="4626864"/>
            <a:ext cx="508778" cy="50877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二等辺三角形 7"/>
          <p:cNvSpPr/>
          <p:nvPr/>
        </p:nvSpPr>
        <p:spPr>
          <a:xfrm>
            <a:off x="7051040" y="3420533"/>
            <a:ext cx="81280" cy="25738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二等辺三角形 8"/>
          <p:cNvSpPr/>
          <p:nvPr/>
        </p:nvSpPr>
        <p:spPr>
          <a:xfrm>
            <a:off x="7327926" y="3549226"/>
            <a:ext cx="81280" cy="25738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二等辺三角形 9"/>
          <p:cNvSpPr/>
          <p:nvPr/>
        </p:nvSpPr>
        <p:spPr>
          <a:xfrm>
            <a:off x="7604812" y="3677919"/>
            <a:ext cx="81280" cy="25738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二等辺三角形 10"/>
          <p:cNvSpPr/>
          <p:nvPr/>
        </p:nvSpPr>
        <p:spPr>
          <a:xfrm>
            <a:off x="7881698" y="3806612"/>
            <a:ext cx="81280" cy="25738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二等辺三角形 11"/>
          <p:cNvSpPr/>
          <p:nvPr/>
        </p:nvSpPr>
        <p:spPr>
          <a:xfrm>
            <a:off x="6211049" y="3830658"/>
            <a:ext cx="81280" cy="25738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/>
          <p:cNvSpPr/>
          <p:nvPr/>
        </p:nvSpPr>
        <p:spPr>
          <a:xfrm>
            <a:off x="6487935" y="3677919"/>
            <a:ext cx="81280" cy="25738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二等辺三角形 13"/>
          <p:cNvSpPr/>
          <p:nvPr/>
        </p:nvSpPr>
        <p:spPr>
          <a:xfrm>
            <a:off x="6764820" y="3549226"/>
            <a:ext cx="87083" cy="25738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5875770" y="3054096"/>
            <a:ext cx="2426982" cy="1511808"/>
          </a:xfrm>
          <a:prstGeom prst="rect">
            <a:avLst/>
          </a:prstGeom>
          <a:solidFill>
            <a:srgbClr val="5B9BD5">
              <a:alpha val="6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/>
          <p:cNvCxnSpPr/>
          <p:nvPr/>
        </p:nvCxnSpPr>
        <p:spPr>
          <a:xfrm>
            <a:off x="5681472" y="3806612"/>
            <a:ext cx="2755392" cy="24046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グループ化 16"/>
          <p:cNvGrpSpPr/>
          <p:nvPr/>
        </p:nvGrpSpPr>
        <p:grpSpPr>
          <a:xfrm>
            <a:off x="1384295" y="3975854"/>
            <a:ext cx="3161404" cy="1736098"/>
            <a:chOff x="1166756" y="2877312"/>
            <a:chExt cx="4112380" cy="2258330"/>
          </a:xfrm>
        </p:grpSpPr>
        <p:sp>
          <p:nvSpPr>
            <p:cNvPr id="18" name="台形 17"/>
            <p:cNvSpPr/>
            <p:nvPr/>
          </p:nvSpPr>
          <p:spPr>
            <a:xfrm>
              <a:off x="2581656" y="3054096"/>
              <a:ext cx="1578864" cy="2005584"/>
            </a:xfrm>
            <a:prstGeom prst="trapezoid">
              <a:avLst>
                <a:gd name="adj" fmla="val 42375"/>
              </a:avLst>
            </a:prstGeom>
            <a:noFill/>
            <a:ln w="28575">
              <a:solidFill>
                <a:schemeClr val="accent5"/>
              </a:solidFill>
              <a:prstDash val="sysDot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1166756" y="5004578"/>
              <a:ext cx="4112380" cy="13106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台形 19"/>
            <p:cNvSpPr/>
            <p:nvPr/>
          </p:nvSpPr>
          <p:spPr>
            <a:xfrm>
              <a:off x="3249168" y="2877312"/>
              <a:ext cx="243840" cy="176784"/>
            </a:xfrm>
            <a:prstGeom prst="trapezoid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" name="直線矢印コネクタ 20"/>
            <p:cNvCxnSpPr/>
            <p:nvPr/>
          </p:nvCxnSpPr>
          <p:spPr>
            <a:xfrm>
              <a:off x="3366347" y="3054096"/>
              <a:ext cx="0" cy="151180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上矢印 21"/>
          <p:cNvSpPr/>
          <p:nvPr/>
        </p:nvSpPr>
        <p:spPr>
          <a:xfrm>
            <a:off x="7569168" y="3534220"/>
            <a:ext cx="311308" cy="568830"/>
          </a:xfrm>
          <a:prstGeom prst="upArrow">
            <a:avLst>
              <a:gd name="adj1" fmla="val 50000"/>
              <a:gd name="adj2" fmla="val 1370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コネクタ 22"/>
          <p:cNvCxnSpPr/>
          <p:nvPr/>
        </p:nvCxnSpPr>
        <p:spPr>
          <a:xfrm>
            <a:off x="5669280" y="3959012"/>
            <a:ext cx="2755392" cy="24046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5675376" y="4117508"/>
            <a:ext cx="2755392" cy="24046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5669280" y="3653875"/>
            <a:ext cx="2755392" cy="24046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5669280" y="3506723"/>
            <a:ext cx="2755392" cy="24046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76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22935 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44444E-6 L 0.01319 -0.3090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" y="-15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7" presetClass="emph" presetSubtype="0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86489" y="1399371"/>
            <a:ext cx="8790379" cy="4897796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Developed a Blind Bowlin</a:t>
            </a:r>
            <a:r>
              <a:rPr lang="en-US" altLang="ja-JP" dirty="0" smtClean="0"/>
              <a:t>g Support System</a:t>
            </a:r>
          </a:p>
          <a:p>
            <a:pPr lvl="1"/>
            <a:r>
              <a:rPr kumimoji="1" lang="en-US" altLang="ja-JP" dirty="0" smtClean="0"/>
              <a:t>“automatic pin counting” using image processing</a:t>
            </a:r>
          </a:p>
          <a:p>
            <a:pPr lvl="1"/>
            <a:r>
              <a:rPr kumimoji="1" lang="en-US" altLang="ja-JP" dirty="0" smtClean="0"/>
              <a:t> “ball course detection” using depth sensor</a:t>
            </a:r>
          </a:p>
          <a:p>
            <a:r>
              <a:rPr lang="en-US" altLang="ja-JP" dirty="0" smtClean="0"/>
              <a:t>Results of Test</a:t>
            </a:r>
          </a:p>
          <a:p>
            <a:pPr lvl="1"/>
            <a:r>
              <a:rPr kumimoji="1" lang="en-US" altLang="ja-JP" dirty="0" smtClean="0"/>
              <a:t>Pin counting system works </a:t>
            </a:r>
            <a:br>
              <a:rPr kumimoji="1" lang="en-US" altLang="ja-JP" dirty="0" smtClean="0"/>
            </a:br>
            <a:r>
              <a:rPr kumimoji="1" lang="en-US" altLang="ja-JP" dirty="0" smtClean="0"/>
              <a:t>perfectly.</a:t>
            </a:r>
          </a:p>
          <a:p>
            <a:pPr lvl="1"/>
            <a:r>
              <a:rPr lang="en-US" altLang="ja-JP" dirty="0" smtClean="0"/>
              <a:t>Ball course detector needs</a:t>
            </a:r>
            <a:br>
              <a:rPr lang="en-US" altLang="ja-JP" dirty="0" smtClean="0"/>
            </a:br>
            <a:r>
              <a:rPr lang="en-US" altLang="ja-JP" dirty="0" smtClean="0"/>
              <a:t>to be tested again,</a:t>
            </a:r>
            <a:br>
              <a:rPr lang="en-US" altLang="ja-JP" dirty="0" smtClean="0"/>
            </a:br>
            <a:r>
              <a:rPr lang="en-US" altLang="ja-JP" dirty="0" smtClean="0"/>
              <a:t>but theoretically works well.</a:t>
            </a:r>
            <a:endParaRPr kumimoji="1" lang="en-US" altLang="ja-JP" dirty="0" smtClean="0"/>
          </a:p>
        </p:txBody>
      </p:sp>
      <p:pic>
        <p:nvPicPr>
          <p:cNvPr id="6" name="02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21399189">
            <a:off x="5021782" y="3060191"/>
            <a:ext cx="3952408" cy="2635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7478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86489" y="1399371"/>
            <a:ext cx="8790379" cy="4897796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Summary+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STRONGLY </a:t>
            </a:r>
            <a:r>
              <a:rPr lang="en-US" altLang="ja-JP" dirty="0"/>
              <a:t>would like to remark that:</a:t>
            </a:r>
          </a:p>
          <a:p>
            <a:pPr lvl="1"/>
            <a:r>
              <a:rPr lang="en-US" altLang="ja-JP" dirty="0"/>
              <a:t>This support system is not only for the players</a:t>
            </a:r>
            <a:br>
              <a:rPr lang="en-US" altLang="ja-JP" dirty="0"/>
            </a:br>
            <a:r>
              <a:rPr lang="en-US" altLang="ja-JP" dirty="0" smtClean="0"/>
              <a:t>but </a:t>
            </a:r>
            <a:r>
              <a:rPr lang="en-US" altLang="ja-JP" dirty="0"/>
              <a:t>also for BLIND-AUDIENCEs.</a:t>
            </a:r>
          </a:p>
          <a:p>
            <a:pPr lvl="1"/>
            <a:endParaRPr lang="en-US" altLang="ja-JP" dirty="0"/>
          </a:p>
          <a:p>
            <a:pPr lvl="1"/>
            <a:r>
              <a:rPr lang="en-US" altLang="ja-JP" dirty="0"/>
              <a:t>They can enjoy “</a:t>
            </a:r>
            <a:r>
              <a:rPr lang="en-US" altLang="ja-JP" dirty="0" err="1"/>
              <a:t>watch”ing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/>
              <a:t>the bowling with these info</a:t>
            </a:r>
            <a:br>
              <a:rPr lang="en-US" altLang="ja-JP" dirty="0"/>
            </a:br>
            <a:r>
              <a:rPr lang="en-US" altLang="ja-JP" dirty="0"/>
              <a:t>by the BT speaker(s).</a:t>
            </a:r>
          </a:p>
          <a:p>
            <a:pPr lvl="1"/>
            <a:r>
              <a:rPr lang="en-US" altLang="ja-JP" dirty="0"/>
              <a:t>Assistant doesn’t tell info</a:t>
            </a:r>
            <a:br>
              <a:rPr lang="en-US" altLang="ja-JP" dirty="0"/>
            </a:br>
            <a:r>
              <a:rPr lang="en-US" altLang="ja-JP" dirty="0"/>
              <a:t>to the audience in usual!</a:t>
            </a:r>
          </a:p>
        </p:txBody>
      </p:sp>
      <p:pic>
        <p:nvPicPr>
          <p:cNvPr id="6" name="02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21399189">
            <a:off x="5021782" y="3060191"/>
            <a:ext cx="3952408" cy="2635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268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02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Video</a:t>
            </a:r>
            <a:endParaRPr kumimoji="1" lang="ja-JP" altLang="en-US" dirty="0"/>
          </a:p>
        </p:txBody>
      </p:sp>
      <p:pic>
        <p:nvPicPr>
          <p:cNvPr id="3" name="02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967" y="1137653"/>
            <a:ext cx="7978585" cy="5319891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981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86489" y="1374987"/>
            <a:ext cx="8790379" cy="4897796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図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163" y="2565238"/>
            <a:ext cx="4794786" cy="315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What is Blind Bowling?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6489" y="1323408"/>
            <a:ext cx="8861258" cy="3661951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Ordinary</a:t>
            </a:r>
            <a:r>
              <a:rPr kumimoji="1" lang="en-US" altLang="ja-JP" dirty="0" smtClean="0"/>
              <a:t> equipment(lane, ball), </a:t>
            </a:r>
            <a:r>
              <a:rPr lang="en-US" altLang="ja-JP" dirty="0"/>
              <a:t>u</a:t>
            </a:r>
            <a:r>
              <a:rPr lang="en-US" altLang="ja-JP" dirty="0" smtClean="0"/>
              <a:t>sual</a:t>
            </a:r>
            <a:r>
              <a:rPr kumimoji="1" lang="en-US" altLang="ja-JP" dirty="0" smtClean="0"/>
              <a:t> </a:t>
            </a:r>
            <a:r>
              <a:rPr lang="en-US" altLang="ja-JP" dirty="0"/>
              <a:t>r</a:t>
            </a:r>
            <a:r>
              <a:rPr kumimoji="1" lang="en-US" altLang="ja-JP" dirty="0" smtClean="0"/>
              <a:t>ules</a:t>
            </a:r>
          </a:p>
          <a:p>
            <a:r>
              <a:rPr lang="en-US" altLang="ja-JP" dirty="0" smtClean="0"/>
              <a:t>Conditions</a:t>
            </a:r>
            <a:r>
              <a:rPr lang="en-US" altLang="ja-JP" dirty="0"/>
              <a:t> </a:t>
            </a:r>
            <a:r>
              <a:rPr lang="en-US" altLang="ja-JP" dirty="0" smtClean="0"/>
              <a:t>in B1=totally blind class :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smtClean="0"/>
              <a:t>(B2 and B3 is class for VI)</a:t>
            </a:r>
          </a:p>
          <a:p>
            <a:pPr lvl="1"/>
            <a:r>
              <a:rPr lang="en-US" altLang="ja-JP" dirty="0" smtClean="0"/>
              <a:t>Wear </a:t>
            </a:r>
            <a:r>
              <a:rPr lang="en-US" altLang="ja-JP" b="1" dirty="0" smtClean="0"/>
              <a:t>EYE MASK</a:t>
            </a:r>
          </a:p>
          <a:p>
            <a:pPr lvl="1"/>
            <a:r>
              <a:rPr kumimoji="1" lang="en-US" altLang="ja-JP" dirty="0" smtClean="0"/>
              <a:t>Us</a:t>
            </a:r>
            <a:r>
              <a:rPr lang="en-US" altLang="ja-JP" dirty="0"/>
              <a:t>e</a:t>
            </a:r>
            <a:r>
              <a:rPr kumimoji="1" lang="en-US" altLang="ja-JP" dirty="0" smtClean="0"/>
              <a:t> </a:t>
            </a:r>
            <a:r>
              <a:rPr kumimoji="1" lang="en-US" altLang="ja-JP" b="1" dirty="0" smtClean="0"/>
              <a:t>GUIDE RAIL</a:t>
            </a:r>
          </a:p>
          <a:p>
            <a:pPr lvl="1"/>
            <a:r>
              <a:rPr lang="en-US" altLang="ja-JP" dirty="0" smtClean="0"/>
              <a:t>Use </a:t>
            </a:r>
            <a:r>
              <a:rPr lang="en-US" altLang="ja-JP" b="1" dirty="0" smtClean="0"/>
              <a:t>INFO by SIGHTED</a:t>
            </a:r>
            <a:br>
              <a:rPr lang="en-US" altLang="ja-JP" b="1" dirty="0" smtClean="0"/>
            </a:br>
            <a:r>
              <a:rPr lang="en-US" altLang="ja-JP" b="1" dirty="0" smtClean="0"/>
              <a:t>ASSISTANT</a:t>
            </a:r>
            <a:endParaRPr kumimoji="1" lang="ja-JP" altLang="en-US" b="1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464338" y="3823885"/>
            <a:ext cx="4047744" cy="3216995"/>
            <a:chOff x="464338" y="3823885"/>
            <a:chExt cx="4047744" cy="3216995"/>
          </a:xfrm>
        </p:grpSpPr>
        <p:sp>
          <p:nvSpPr>
            <p:cNvPr id="5" name="角丸四角形 4"/>
            <p:cNvSpPr/>
            <p:nvPr/>
          </p:nvSpPr>
          <p:spPr>
            <a:xfrm>
              <a:off x="464338" y="3823885"/>
              <a:ext cx="4047744" cy="968095"/>
            </a:xfrm>
            <a:prstGeom prst="roundRect">
              <a:avLst/>
            </a:prstGeom>
            <a:noFill/>
            <a:ln w="57150">
              <a:solidFill>
                <a:srgbClr val="EC32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下矢印 5"/>
            <p:cNvSpPr/>
            <p:nvPr/>
          </p:nvSpPr>
          <p:spPr>
            <a:xfrm>
              <a:off x="2170176" y="4791980"/>
              <a:ext cx="816864" cy="2248900"/>
            </a:xfrm>
            <a:prstGeom prst="downArrow">
              <a:avLst>
                <a:gd name="adj1" fmla="val 50000"/>
                <a:gd name="adj2" fmla="val 131343"/>
              </a:avLst>
            </a:prstGeom>
            <a:solidFill>
              <a:srgbClr val="EC32D1"/>
            </a:solidFill>
            <a:ln>
              <a:solidFill>
                <a:srgbClr val="EC32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529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65731" y="1353321"/>
            <a:ext cx="8790379" cy="3950199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Info by Assistant &amp; Research Objective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6488" y="1386038"/>
            <a:ext cx="8610039" cy="3917482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Assistant informs:</a:t>
            </a:r>
          </a:p>
          <a:p>
            <a:pPr lvl="1"/>
            <a:r>
              <a:rPr lang="en-US" altLang="ja-JP" dirty="0"/>
              <a:t>How many pins are </a:t>
            </a:r>
            <a:r>
              <a:rPr lang="en-US" altLang="ja-JP" dirty="0" smtClean="0"/>
              <a:t>remaining</a:t>
            </a:r>
            <a:r>
              <a:rPr lang="ja-JP" altLang="en-US" dirty="0"/>
              <a:t> </a:t>
            </a:r>
            <a:r>
              <a:rPr lang="en-US" altLang="ja-JP" dirty="0" smtClean="0"/>
              <a:t>now. </a:t>
            </a:r>
          </a:p>
          <a:p>
            <a:pPr lvl="1"/>
            <a:r>
              <a:rPr lang="en-US" altLang="ja-JP" dirty="0"/>
              <a:t>Where the ball hits</a:t>
            </a:r>
            <a:r>
              <a:rPr lang="en-US" altLang="ja-JP" dirty="0" smtClean="0"/>
              <a:t>.</a:t>
            </a:r>
            <a:endParaRPr lang="en-US" altLang="ja-JP" dirty="0"/>
          </a:p>
          <a:p>
            <a:pPr lvl="1"/>
            <a:r>
              <a:rPr kumimoji="1" lang="en-US" altLang="ja-JP" dirty="0" smtClean="0"/>
              <a:t>What the ball course was</a:t>
            </a:r>
            <a:br>
              <a:rPr kumimoji="1" lang="en-US" altLang="ja-JP" dirty="0" smtClean="0"/>
            </a:br>
            <a:r>
              <a:rPr kumimoji="1" lang="en-US" altLang="ja-JP" dirty="0" smtClean="0"/>
              <a:t> (number of floor board in the arrow mark area).</a:t>
            </a:r>
          </a:p>
          <a:p>
            <a:r>
              <a:rPr lang="en-US" altLang="ja-JP" b="1" dirty="0" smtClean="0"/>
              <a:t>However, Blind players want to play w/o help !</a:t>
            </a:r>
          </a:p>
          <a:p>
            <a:pPr marL="0" indent="0">
              <a:buNone/>
            </a:pPr>
            <a:r>
              <a:rPr lang="ja-JP" altLang="en-US" b="1" dirty="0" smtClean="0"/>
              <a:t>→</a:t>
            </a:r>
            <a:r>
              <a:rPr lang="en-US" altLang="ja-JP" b="1" dirty="0" smtClean="0"/>
              <a:t>Develop support system replacing assistant</a:t>
            </a:r>
            <a:endParaRPr kumimoji="1" lang="en-US" altLang="ja-JP" b="1" dirty="0" smtClean="0"/>
          </a:p>
        </p:txBody>
      </p:sp>
      <p:cxnSp>
        <p:nvCxnSpPr>
          <p:cNvPr id="16" name="直線コネクタ 15"/>
          <p:cNvCxnSpPr/>
          <p:nvPr/>
        </p:nvCxnSpPr>
        <p:spPr>
          <a:xfrm>
            <a:off x="943568" y="2456216"/>
            <a:ext cx="4373930" cy="0"/>
          </a:xfrm>
          <a:prstGeom prst="line">
            <a:avLst/>
          </a:prstGeom>
          <a:ln w="57150">
            <a:solidFill>
              <a:srgbClr val="EC32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線吹き出し 1 (枠付き) 4"/>
          <p:cNvSpPr/>
          <p:nvPr/>
        </p:nvSpPr>
        <p:spPr>
          <a:xfrm>
            <a:off x="5598596" y="1468061"/>
            <a:ext cx="3218688" cy="866707"/>
          </a:xfrm>
          <a:prstGeom prst="borderCallout1">
            <a:avLst>
              <a:gd name="adj1" fmla="val 33929"/>
              <a:gd name="adj2" fmla="val -378"/>
              <a:gd name="adj3" fmla="val 113387"/>
              <a:gd name="adj4" fmla="val -9734"/>
            </a:avLst>
          </a:prstGeom>
          <a:ln w="38100">
            <a:solidFill>
              <a:srgbClr val="EC32D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b="1" dirty="0"/>
              <a:t>→</a:t>
            </a:r>
            <a:r>
              <a:rPr kumimoji="1" lang="en-US" altLang="ja-JP" sz="2800" b="1" dirty="0" smtClean="0"/>
              <a:t>Automatic</a:t>
            </a:r>
          </a:p>
          <a:p>
            <a:pPr algn="ctr"/>
            <a:r>
              <a:rPr lang="en-US" altLang="ja-JP" sz="2800" b="1" dirty="0" smtClean="0"/>
              <a:t>counting pins</a:t>
            </a:r>
            <a:endParaRPr kumimoji="1" lang="ja-JP" altLang="en-US" sz="2800" b="1" dirty="0"/>
          </a:p>
        </p:txBody>
      </p:sp>
      <p:cxnSp>
        <p:nvCxnSpPr>
          <p:cNvPr id="7" name="直線コネクタ 6"/>
          <p:cNvCxnSpPr/>
          <p:nvPr/>
        </p:nvCxnSpPr>
        <p:spPr>
          <a:xfrm flipV="1">
            <a:off x="943568" y="3328420"/>
            <a:ext cx="3617352" cy="16359"/>
          </a:xfrm>
          <a:prstGeom prst="line">
            <a:avLst/>
          </a:prstGeom>
          <a:ln w="57150">
            <a:solidFill>
              <a:srgbClr val="EC32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線吹き出し 1 (枠付き) 7"/>
          <p:cNvSpPr/>
          <p:nvPr/>
        </p:nvSpPr>
        <p:spPr>
          <a:xfrm>
            <a:off x="5598596" y="2433463"/>
            <a:ext cx="3218688" cy="840089"/>
          </a:xfrm>
          <a:prstGeom prst="borderCallout1">
            <a:avLst>
              <a:gd name="adj1" fmla="val 33929"/>
              <a:gd name="adj2" fmla="val -378"/>
              <a:gd name="adj3" fmla="val 108256"/>
              <a:gd name="adj4" fmla="val -32841"/>
            </a:avLst>
          </a:prstGeom>
          <a:ln w="38100">
            <a:solidFill>
              <a:srgbClr val="EC32D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b="1" dirty="0"/>
              <a:t>→</a:t>
            </a:r>
            <a:r>
              <a:rPr kumimoji="1" lang="en-US" altLang="ja-JP" sz="2800" b="1" dirty="0" smtClean="0"/>
              <a:t>Ball </a:t>
            </a:r>
            <a:r>
              <a:rPr lang="en-US" altLang="ja-JP" sz="2800" b="1" dirty="0" smtClean="0"/>
              <a:t>course</a:t>
            </a:r>
          </a:p>
          <a:p>
            <a:pPr algn="ctr"/>
            <a:r>
              <a:rPr lang="en-US" altLang="ja-JP" sz="2800" b="1" dirty="0" smtClean="0"/>
              <a:t>detection</a:t>
            </a:r>
            <a:endParaRPr kumimoji="1" lang="ja-JP" altLang="en-US" sz="2800" b="1" dirty="0"/>
          </a:p>
        </p:txBody>
      </p:sp>
      <p:cxnSp>
        <p:nvCxnSpPr>
          <p:cNvPr id="10" name="直線コネクタ 9"/>
          <p:cNvCxnSpPr/>
          <p:nvPr/>
        </p:nvCxnSpPr>
        <p:spPr>
          <a:xfrm flipV="1">
            <a:off x="5269585" y="3752742"/>
            <a:ext cx="2510878" cy="11354"/>
          </a:xfrm>
          <a:prstGeom prst="line">
            <a:avLst/>
          </a:prstGeom>
          <a:ln w="57150">
            <a:solidFill>
              <a:srgbClr val="EC32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44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prism dir="u"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65731" y="1353321"/>
            <a:ext cx="8790379" cy="3950199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Info by Assistant &amp; Research Objective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6488" y="1386038"/>
            <a:ext cx="8610039" cy="3606586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Assistant informs:</a:t>
            </a:r>
          </a:p>
          <a:p>
            <a:pPr lvl="1"/>
            <a:r>
              <a:rPr lang="en-US" altLang="ja-JP" dirty="0"/>
              <a:t>How many pins are </a:t>
            </a:r>
            <a:r>
              <a:rPr lang="en-US" altLang="ja-JP" dirty="0" smtClean="0"/>
              <a:t>remaining</a:t>
            </a:r>
            <a:r>
              <a:rPr lang="ja-JP" altLang="en-US" dirty="0"/>
              <a:t> </a:t>
            </a:r>
            <a:r>
              <a:rPr lang="en-US" altLang="ja-JP" dirty="0" smtClean="0"/>
              <a:t>now. </a:t>
            </a:r>
          </a:p>
          <a:p>
            <a:pPr lvl="1"/>
            <a:r>
              <a:rPr lang="en-US" altLang="ja-JP" dirty="0"/>
              <a:t>Where the ball hits</a:t>
            </a:r>
            <a:r>
              <a:rPr lang="en-US" altLang="ja-JP" dirty="0" smtClean="0"/>
              <a:t>.</a:t>
            </a:r>
            <a:endParaRPr lang="en-US" altLang="ja-JP" dirty="0"/>
          </a:p>
          <a:p>
            <a:pPr lvl="1"/>
            <a:r>
              <a:rPr kumimoji="1" lang="en-US" altLang="ja-JP" dirty="0" smtClean="0"/>
              <a:t>What the ball course was</a:t>
            </a:r>
            <a:br>
              <a:rPr kumimoji="1" lang="en-US" altLang="ja-JP" dirty="0" smtClean="0"/>
            </a:br>
            <a:r>
              <a:rPr kumimoji="1" lang="en-US" altLang="ja-JP" dirty="0" smtClean="0"/>
              <a:t> (number of floor board in the arrow mark area).</a:t>
            </a:r>
          </a:p>
          <a:p>
            <a:r>
              <a:rPr lang="en-US" altLang="ja-JP" b="1" dirty="0" smtClean="0"/>
              <a:t>However, Blind players want to play w/o help !</a:t>
            </a:r>
          </a:p>
          <a:p>
            <a:pPr marL="0" indent="0">
              <a:buNone/>
            </a:pPr>
            <a:r>
              <a:rPr lang="ja-JP" altLang="en-US" b="1" dirty="0" smtClean="0"/>
              <a:t>→</a:t>
            </a:r>
            <a:r>
              <a:rPr lang="en-US" altLang="ja-JP" b="1" dirty="0" smtClean="0"/>
              <a:t>Develop support system replacing assistant</a:t>
            </a:r>
            <a:endParaRPr kumimoji="1" lang="en-US" altLang="ja-JP" b="1" dirty="0" smtClean="0"/>
          </a:p>
        </p:txBody>
      </p:sp>
      <p:grpSp>
        <p:nvGrpSpPr>
          <p:cNvPr id="9" name="グループ化 8"/>
          <p:cNvGrpSpPr/>
          <p:nvPr/>
        </p:nvGrpSpPr>
        <p:grpSpPr>
          <a:xfrm>
            <a:off x="943568" y="1468061"/>
            <a:ext cx="7873716" cy="2296035"/>
            <a:chOff x="943568" y="1468061"/>
            <a:chExt cx="7873716" cy="2296035"/>
          </a:xfrm>
        </p:grpSpPr>
        <p:cxnSp>
          <p:nvCxnSpPr>
            <p:cNvPr id="16" name="直線コネクタ 15"/>
            <p:cNvCxnSpPr/>
            <p:nvPr/>
          </p:nvCxnSpPr>
          <p:spPr>
            <a:xfrm>
              <a:off x="943568" y="2456216"/>
              <a:ext cx="4373930" cy="0"/>
            </a:xfrm>
            <a:prstGeom prst="line">
              <a:avLst/>
            </a:prstGeom>
            <a:ln w="57150">
              <a:solidFill>
                <a:srgbClr val="EC32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線吹き出し 1 (枠付き) 4"/>
            <p:cNvSpPr/>
            <p:nvPr/>
          </p:nvSpPr>
          <p:spPr>
            <a:xfrm>
              <a:off x="5598596" y="1468061"/>
              <a:ext cx="3218688" cy="866707"/>
            </a:xfrm>
            <a:prstGeom prst="borderCallout1">
              <a:avLst>
                <a:gd name="adj1" fmla="val 33929"/>
                <a:gd name="adj2" fmla="val -378"/>
                <a:gd name="adj3" fmla="val 113387"/>
                <a:gd name="adj4" fmla="val -9734"/>
              </a:avLst>
            </a:prstGeom>
            <a:ln w="38100">
              <a:solidFill>
                <a:srgbClr val="EC32D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2800" b="1" dirty="0"/>
                <a:t>→</a:t>
              </a:r>
              <a:r>
                <a:rPr kumimoji="1" lang="en-US" altLang="ja-JP" sz="2800" b="1" dirty="0" smtClean="0"/>
                <a:t>Automatic</a:t>
              </a:r>
            </a:p>
            <a:p>
              <a:pPr algn="ctr"/>
              <a:r>
                <a:rPr lang="en-US" altLang="ja-JP" sz="2800" b="1" dirty="0" smtClean="0"/>
                <a:t>counting pins</a:t>
              </a:r>
              <a:endParaRPr kumimoji="1" lang="ja-JP" altLang="en-US" sz="2800" b="1" dirty="0"/>
            </a:p>
          </p:txBody>
        </p:sp>
        <p:cxnSp>
          <p:nvCxnSpPr>
            <p:cNvPr id="7" name="直線コネクタ 6"/>
            <p:cNvCxnSpPr/>
            <p:nvPr/>
          </p:nvCxnSpPr>
          <p:spPr>
            <a:xfrm flipV="1">
              <a:off x="943568" y="3328420"/>
              <a:ext cx="3617352" cy="16359"/>
            </a:xfrm>
            <a:prstGeom prst="line">
              <a:avLst/>
            </a:prstGeom>
            <a:ln w="57150">
              <a:solidFill>
                <a:srgbClr val="EC32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線吹き出し 1 (枠付き) 7"/>
            <p:cNvSpPr/>
            <p:nvPr/>
          </p:nvSpPr>
          <p:spPr>
            <a:xfrm>
              <a:off x="5598596" y="2433463"/>
              <a:ext cx="3218688" cy="840089"/>
            </a:xfrm>
            <a:prstGeom prst="borderCallout1">
              <a:avLst>
                <a:gd name="adj1" fmla="val 33929"/>
                <a:gd name="adj2" fmla="val -378"/>
                <a:gd name="adj3" fmla="val 108256"/>
                <a:gd name="adj4" fmla="val -32841"/>
              </a:avLst>
            </a:prstGeom>
            <a:ln w="38100">
              <a:solidFill>
                <a:srgbClr val="EC32D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2800" b="1" dirty="0"/>
                <a:t>→</a:t>
              </a:r>
              <a:r>
                <a:rPr kumimoji="1" lang="en-US" altLang="ja-JP" sz="2800" b="1" dirty="0" smtClean="0"/>
                <a:t>Ball </a:t>
              </a:r>
              <a:r>
                <a:rPr lang="en-US" altLang="ja-JP" sz="2800" b="1" dirty="0" smtClean="0"/>
                <a:t>course</a:t>
              </a:r>
            </a:p>
            <a:p>
              <a:pPr algn="ctr"/>
              <a:r>
                <a:rPr lang="en-US" altLang="ja-JP" sz="2800" b="1" dirty="0" smtClean="0"/>
                <a:t>detection</a:t>
              </a:r>
              <a:endParaRPr kumimoji="1" lang="ja-JP" altLang="en-US" sz="2800" b="1" dirty="0"/>
            </a:p>
          </p:txBody>
        </p:sp>
        <p:cxnSp>
          <p:nvCxnSpPr>
            <p:cNvPr id="10" name="直線コネクタ 9"/>
            <p:cNvCxnSpPr/>
            <p:nvPr/>
          </p:nvCxnSpPr>
          <p:spPr>
            <a:xfrm flipV="1">
              <a:off x="5269585" y="3752742"/>
              <a:ext cx="2510878" cy="11354"/>
            </a:xfrm>
            <a:prstGeom prst="line">
              <a:avLst/>
            </a:prstGeom>
            <a:ln w="57150">
              <a:solidFill>
                <a:srgbClr val="EC32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グループ化 11"/>
          <p:cNvGrpSpPr/>
          <p:nvPr/>
        </p:nvGrpSpPr>
        <p:grpSpPr>
          <a:xfrm>
            <a:off x="2394421" y="2549300"/>
            <a:ext cx="3918697" cy="819038"/>
            <a:chOff x="2394421" y="2549300"/>
            <a:chExt cx="3918697" cy="819038"/>
          </a:xfrm>
        </p:grpSpPr>
        <p:sp>
          <p:nvSpPr>
            <p:cNvPr id="13" name="円/楕円 12"/>
            <p:cNvSpPr/>
            <p:nvPr/>
          </p:nvSpPr>
          <p:spPr>
            <a:xfrm rot="20275206" flipH="1">
              <a:off x="5887234" y="2806084"/>
              <a:ext cx="425884" cy="513567"/>
            </a:xfrm>
            <a:prstGeom prst="ellipse">
              <a:avLst/>
            </a:prstGeom>
            <a:noFill/>
            <a:ln w="57150">
              <a:solidFill>
                <a:srgbClr val="EC32D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4" name="円/楕円 13"/>
            <p:cNvSpPr/>
            <p:nvPr/>
          </p:nvSpPr>
          <p:spPr>
            <a:xfrm rot="21204850" flipH="1">
              <a:off x="5260933" y="2705875"/>
              <a:ext cx="425884" cy="513567"/>
            </a:xfrm>
            <a:prstGeom prst="ellipse">
              <a:avLst/>
            </a:prstGeom>
            <a:noFill/>
            <a:ln w="57150">
              <a:solidFill>
                <a:srgbClr val="EC32D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5" name="円/楕円 14"/>
            <p:cNvSpPr/>
            <p:nvPr/>
          </p:nvSpPr>
          <p:spPr>
            <a:xfrm flipH="1">
              <a:off x="4684735" y="2605920"/>
              <a:ext cx="425884" cy="513567"/>
            </a:xfrm>
            <a:prstGeom prst="ellipse">
              <a:avLst/>
            </a:prstGeom>
            <a:noFill/>
            <a:ln w="57150">
              <a:solidFill>
                <a:srgbClr val="EC32D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7" name="円/楕円 16"/>
            <p:cNvSpPr/>
            <p:nvPr/>
          </p:nvSpPr>
          <p:spPr>
            <a:xfrm flipH="1">
              <a:off x="4121064" y="2549300"/>
              <a:ext cx="425884" cy="513567"/>
            </a:xfrm>
            <a:prstGeom prst="ellipse">
              <a:avLst/>
            </a:prstGeom>
            <a:noFill/>
            <a:ln w="57150">
              <a:solidFill>
                <a:srgbClr val="EC32D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8" name="円/楕円 17"/>
            <p:cNvSpPr/>
            <p:nvPr/>
          </p:nvSpPr>
          <p:spPr>
            <a:xfrm rot="1324794">
              <a:off x="2394421" y="2854771"/>
              <a:ext cx="402684" cy="513567"/>
            </a:xfrm>
            <a:prstGeom prst="ellipse">
              <a:avLst/>
            </a:prstGeom>
            <a:noFill/>
            <a:ln w="57150">
              <a:solidFill>
                <a:srgbClr val="EC32D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9" name="円/楕円 18"/>
            <p:cNvSpPr/>
            <p:nvPr/>
          </p:nvSpPr>
          <p:spPr>
            <a:xfrm rot="395150">
              <a:off x="2986605" y="2754562"/>
              <a:ext cx="402684" cy="513567"/>
            </a:xfrm>
            <a:prstGeom prst="ellipse">
              <a:avLst/>
            </a:prstGeom>
            <a:noFill/>
            <a:ln w="57150">
              <a:solidFill>
                <a:srgbClr val="EC32D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20" name="円/楕円 19"/>
            <p:cNvSpPr/>
            <p:nvPr/>
          </p:nvSpPr>
          <p:spPr>
            <a:xfrm>
              <a:off x="3531415" y="2654607"/>
              <a:ext cx="402684" cy="513567"/>
            </a:xfrm>
            <a:prstGeom prst="ellipse">
              <a:avLst/>
            </a:prstGeom>
            <a:noFill/>
            <a:ln w="57150">
              <a:solidFill>
                <a:srgbClr val="EC32D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046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86489" y="1374987"/>
            <a:ext cx="8790379" cy="4897796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下矢印 5"/>
          <p:cNvSpPr/>
          <p:nvPr/>
        </p:nvSpPr>
        <p:spPr>
          <a:xfrm>
            <a:off x="3340608" y="1943903"/>
            <a:ext cx="426720" cy="3664417"/>
          </a:xfrm>
          <a:prstGeom prst="downArrow">
            <a:avLst>
              <a:gd name="adj1" fmla="val 44286"/>
              <a:gd name="adj2" fmla="val 6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System for Automatic Counting</a:t>
            </a:r>
            <a:r>
              <a:rPr lang="ja-JP" altLang="en-US" dirty="0"/>
              <a:t> </a:t>
            </a:r>
            <a:r>
              <a:rPr lang="en-US" altLang="ja-JP" dirty="0" smtClean="0"/>
              <a:t>Pins</a:t>
            </a:r>
            <a:endParaRPr lang="en-US" altLang="ja-JP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Using simple image processing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786" y="1196435"/>
            <a:ext cx="2890729" cy="5271875"/>
          </a:xfrm>
          <a:prstGeom prst="rect">
            <a:avLst/>
          </a:prstGeom>
        </p:spPr>
      </p:pic>
      <p:sp>
        <p:nvSpPr>
          <p:cNvPr id="17" name="線吹き出し 1 (枠付き) 16"/>
          <p:cNvSpPr/>
          <p:nvPr/>
        </p:nvSpPr>
        <p:spPr>
          <a:xfrm>
            <a:off x="2836447" y="2078878"/>
            <a:ext cx="1427765" cy="605803"/>
          </a:xfrm>
          <a:prstGeom prst="borderCallout1">
            <a:avLst>
              <a:gd name="adj1" fmla="val 25706"/>
              <a:gd name="adj2" fmla="val 100775"/>
              <a:gd name="adj3" fmla="val -61166"/>
              <a:gd name="adj4" fmla="val 286579"/>
            </a:avLst>
          </a:prstGeom>
          <a:ln w="28575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Video Camera</a:t>
            </a:r>
            <a:endParaRPr kumimoji="1" lang="ja-JP" altLang="en-US" dirty="0"/>
          </a:p>
        </p:txBody>
      </p:sp>
      <p:sp>
        <p:nvSpPr>
          <p:cNvPr id="18" name="線吹き出し 1 (枠付き) 17"/>
          <p:cNvSpPr/>
          <p:nvPr/>
        </p:nvSpPr>
        <p:spPr>
          <a:xfrm>
            <a:off x="4654671" y="2264957"/>
            <a:ext cx="1427765" cy="419724"/>
          </a:xfrm>
          <a:prstGeom prst="borderCallout1">
            <a:avLst>
              <a:gd name="adj1" fmla="val 25725"/>
              <a:gd name="adj2" fmla="val 99551"/>
              <a:gd name="adj3" fmla="val 100236"/>
              <a:gd name="adj4" fmla="val 182393"/>
            </a:avLst>
          </a:prstGeom>
          <a:ln w="28575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Tripod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42" y="2881087"/>
            <a:ext cx="2267692" cy="1600000"/>
          </a:xfrm>
          <a:prstGeom prst="rect">
            <a:avLst/>
          </a:prstGeom>
        </p:spPr>
      </p:pic>
      <p:sp>
        <p:nvSpPr>
          <p:cNvPr id="22" name="線吹き出し 1 (枠付き) 21"/>
          <p:cNvSpPr/>
          <p:nvPr/>
        </p:nvSpPr>
        <p:spPr>
          <a:xfrm>
            <a:off x="2845662" y="3722021"/>
            <a:ext cx="1427765" cy="624091"/>
          </a:xfrm>
          <a:prstGeom prst="borderCallout1">
            <a:avLst>
              <a:gd name="adj1" fmla="val 69778"/>
              <a:gd name="adj2" fmla="val 100069"/>
              <a:gd name="adj3" fmla="val 246149"/>
              <a:gd name="adj4" fmla="val 288851"/>
            </a:avLst>
          </a:prstGeom>
          <a:ln w="28575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Computer</a:t>
            </a:r>
            <a:endParaRPr kumimoji="1" lang="ja-JP" altLang="en-US" dirty="0"/>
          </a:p>
        </p:txBody>
      </p:sp>
      <p:sp>
        <p:nvSpPr>
          <p:cNvPr id="19" name="線吹き出し 1 (枠付き) 18"/>
          <p:cNvSpPr/>
          <p:nvPr/>
        </p:nvSpPr>
        <p:spPr>
          <a:xfrm>
            <a:off x="2836448" y="2901659"/>
            <a:ext cx="1427765" cy="709435"/>
          </a:xfrm>
          <a:prstGeom prst="borderCallout1">
            <a:avLst>
              <a:gd name="adj1" fmla="val 31044"/>
              <a:gd name="adj2" fmla="val 101285"/>
              <a:gd name="adj3" fmla="val 355864"/>
              <a:gd name="adj4" fmla="val 359341"/>
            </a:avLst>
          </a:prstGeom>
          <a:ln w="28575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HDMI to USB Converter</a:t>
            </a:r>
            <a:endParaRPr kumimoji="1" lang="ja-JP" altLang="en-US" dirty="0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442" y="4643187"/>
            <a:ext cx="2267692" cy="1600000"/>
          </a:xfrm>
          <a:prstGeom prst="rect">
            <a:avLst/>
          </a:prstGeom>
        </p:spPr>
      </p:pic>
      <p:sp>
        <p:nvSpPr>
          <p:cNvPr id="23" name="線吹き出し 1 (枠付き) 22"/>
          <p:cNvSpPr/>
          <p:nvPr/>
        </p:nvSpPr>
        <p:spPr>
          <a:xfrm>
            <a:off x="2845662" y="4501659"/>
            <a:ext cx="1427765" cy="709435"/>
          </a:xfrm>
          <a:prstGeom prst="borderCallout1">
            <a:avLst>
              <a:gd name="adj1" fmla="val 40030"/>
              <a:gd name="adj2" fmla="val 101183"/>
              <a:gd name="adj3" fmla="val 227810"/>
              <a:gd name="adj4" fmla="val 362656"/>
            </a:avLst>
          </a:prstGeom>
          <a:ln w="28575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Bluetooth Transmitter</a:t>
            </a:r>
            <a:endParaRPr kumimoji="1" lang="ja-JP" altLang="en-US" dirty="0"/>
          </a:p>
        </p:txBody>
      </p:sp>
      <p:sp>
        <p:nvSpPr>
          <p:cNvPr id="20" name="線吹き出し 1 (枠付き) 19"/>
          <p:cNvSpPr/>
          <p:nvPr/>
        </p:nvSpPr>
        <p:spPr>
          <a:xfrm>
            <a:off x="2845662" y="5641815"/>
            <a:ext cx="2353371" cy="363623"/>
          </a:xfrm>
          <a:prstGeom prst="borderCallout1">
            <a:avLst>
              <a:gd name="adj1" fmla="val 44277"/>
              <a:gd name="adj2" fmla="val 100309"/>
              <a:gd name="adj3" fmla="val 21794"/>
              <a:gd name="adj4" fmla="val 131603"/>
            </a:avLst>
          </a:prstGeom>
          <a:ln w="28575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Bluetooth Speaker</a:t>
            </a:r>
            <a:endParaRPr kumimoji="1" lang="ja-JP" altLang="en-US" dirty="0"/>
          </a:p>
        </p:txBody>
      </p:sp>
      <p:sp>
        <p:nvSpPr>
          <p:cNvPr id="25" name="円形吹き出し 24"/>
          <p:cNvSpPr/>
          <p:nvPr/>
        </p:nvSpPr>
        <p:spPr>
          <a:xfrm>
            <a:off x="442639" y="4238797"/>
            <a:ext cx="2178253" cy="874853"/>
          </a:xfrm>
          <a:prstGeom prst="wedgeEllipseCallout">
            <a:avLst>
              <a:gd name="adj1" fmla="val 82108"/>
              <a:gd name="adj2" fmla="val 8925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Remaining pins </a:t>
            </a:r>
            <a:r>
              <a:rPr lang="en-US" altLang="ja-JP" dirty="0" smtClean="0"/>
              <a:t>are</a:t>
            </a:r>
            <a:r>
              <a:rPr kumimoji="1" lang="en-US" altLang="ja-JP" dirty="0" smtClean="0"/>
              <a:t>, ….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3104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221928" y="1411563"/>
            <a:ext cx="8790379" cy="4897796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System for Ball Course Detection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Depth </a:t>
            </a:r>
            <a:r>
              <a:rPr lang="en-US" altLang="ja-JP" dirty="0"/>
              <a:t>s</a:t>
            </a:r>
            <a:r>
              <a:rPr lang="en-US" altLang="ja-JP" dirty="0" smtClean="0"/>
              <a:t>ensor bridges over the lane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2" y="2200656"/>
            <a:ext cx="5431536" cy="362102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740" y="2080452"/>
            <a:ext cx="2944929" cy="234121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081215" y="4345017"/>
            <a:ext cx="242726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Xtion</a:t>
            </a:r>
            <a:r>
              <a:rPr kumimoji="1" lang="en-US" altLang="ja-JP" dirty="0" smtClean="0"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 Pro Live (ASUS)</a:t>
            </a:r>
            <a:endParaRPr kumimoji="1" lang="ja-JP" altLang="en-US" dirty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850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0093 L 0.34184 0.00348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86489" y="1399371"/>
            <a:ext cx="8790379" cy="4897796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System for Ball Course Detection</a:t>
            </a:r>
            <a:endParaRPr kumimoji="1" lang="ja-JP" altLang="en-US" dirty="0"/>
          </a:p>
        </p:txBody>
      </p:sp>
      <p:sp>
        <p:nvSpPr>
          <p:cNvPr id="6" name="円/楕円 5"/>
          <p:cNvSpPr/>
          <p:nvPr/>
        </p:nvSpPr>
        <p:spPr>
          <a:xfrm>
            <a:off x="1657618" y="3632494"/>
            <a:ext cx="627888" cy="62788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5946649" y="2273867"/>
            <a:ext cx="2289048" cy="3370970"/>
          </a:xfrm>
          <a:prstGeom prst="rect">
            <a:avLst/>
          </a:prstGeom>
          <a:pattFill prst="dkVert">
            <a:fgClr>
              <a:schemeClr val="accent4"/>
            </a:fgClr>
            <a:bgClr>
              <a:schemeClr val="bg1"/>
            </a:bgClr>
          </a:patt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7381933" y="4626864"/>
            <a:ext cx="508778" cy="50877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二等辺三角形 10"/>
          <p:cNvSpPr/>
          <p:nvPr/>
        </p:nvSpPr>
        <p:spPr>
          <a:xfrm>
            <a:off x="7051040" y="3420533"/>
            <a:ext cx="81280" cy="25738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二等辺三角形 11"/>
          <p:cNvSpPr/>
          <p:nvPr/>
        </p:nvSpPr>
        <p:spPr>
          <a:xfrm>
            <a:off x="7327926" y="3549226"/>
            <a:ext cx="81280" cy="25738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/>
          <p:cNvSpPr/>
          <p:nvPr/>
        </p:nvSpPr>
        <p:spPr>
          <a:xfrm>
            <a:off x="7604812" y="3677919"/>
            <a:ext cx="81280" cy="25738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二等辺三角形 13"/>
          <p:cNvSpPr/>
          <p:nvPr/>
        </p:nvSpPr>
        <p:spPr>
          <a:xfrm>
            <a:off x="7881698" y="3806612"/>
            <a:ext cx="81280" cy="25738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二等辺三角形 14"/>
          <p:cNvSpPr/>
          <p:nvPr/>
        </p:nvSpPr>
        <p:spPr>
          <a:xfrm>
            <a:off x="6211049" y="3830658"/>
            <a:ext cx="81280" cy="25738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二等辺三角形 15"/>
          <p:cNvSpPr/>
          <p:nvPr/>
        </p:nvSpPr>
        <p:spPr>
          <a:xfrm>
            <a:off x="6487935" y="3677919"/>
            <a:ext cx="81280" cy="25738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二等辺三角形 16"/>
          <p:cNvSpPr/>
          <p:nvPr/>
        </p:nvSpPr>
        <p:spPr>
          <a:xfrm>
            <a:off x="6764820" y="3549226"/>
            <a:ext cx="87083" cy="257387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5875770" y="3054096"/>
            <a:ext cx="2426982" cy="1511808"/>
          </a:xfrm>
          <a:prstGeom prst="rect">
            <a:avLst/>
          </a:prstGeom>
          <a:solidFill>
            <a:srgbClr val="5B9BD5">
              <a:alpha val="6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コネクタ 19"/>
          <p:cNvCxnSpPr/>
          <p:nvPr/>
        </p:nvCxnSpPr>
        <p:spPr>
          <a:xfrm>
            <a:off x="5693664" y="3806612"/>
            <a:ext cx="2755392" cy="24046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グループ化 23"/>
          <p:cNvGrpSpPr/>
          <p:nvPr/>
        </p:nvGrpSpPr>
        <p:grpSpPr>
          <a:xfrm>
            <a:off x="1384295" y="2640830"/>
            <a:ext cx="3161404" cy="1736098"/>
            <a:chOff x="1166756" y="2877312"/>
            <a:chExt cx="4112380" cy="2258330"/>
          </a:xfrm>
        </p:grpSpPr>
        <p:sp>
          <p:nvSpPr>
            <p:cNvPr id="8" name="台形 7"/>
            <p:cNvSpPr/>
            <p:nvPr/>
          </p:nvSpPr>
          <p:spPr>
            <a:xfrm>
              <a:off x="2581656" y="3054096"/>
              <a:ext cx="1578864" cy="2005584"/>
            </a:xfrm>
            <a:prstGeom prst="trapezoid">
              <a:avLst>
                <a:gd name="adj" fmla="val 42375"/>
              </a:avLst>
            </a:prstGeom>
            <a:noFill/>
            <a:ln w="28575">
              <a:solidFill>
                <a:schemeClr val="accent5"/>
              </a:solidFill>
              <a:prstDash val="sysDot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1166756" y="5004578"/>
              <a:ext cx="4112380" cy="13106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台形 6"/>
            <p:cNvSpPr/>
            <p:nvPr/>
          </p:nvSpPr>
          <p:spPr>
            <a:xfrm>
              <a:off x="3249168" y="2877312"/>
              <a:ext cx="243840" cy="176784"/>
            </a:xfrm>
            <a:prstGeom prst="trapezoid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2" name="直線矢印コネクタ 21"/>
            <p:cNvCxnSpPr/>
            <p:nvPr/>
          </p:nvCxnSpPr>
          <p:spPr>
            <a:xfrm>
              <a:off x="3366347" y="3054096"/>
              <a:ext cx="0" cy="151180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上矢印 18"/>
          <p:cNvSpPr/>
          <p:nvPr/>
        </p:nvSpPr>
        <p:spPr>
          <a:xfrm>
            <a:off x="7569168" y="3534220"/>
            <a:ext cx="311308" cy="568830"/>
          </a:xfrm>
          <a:prstGeom prst="upArrow">
            <a:avLst>
              <a:gd name="adj1" fmla="val 50000"/>
              <a:gd name="adj2" fmla="val 1370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752" y="4487340"/>
            <a:ext cx="4246577" cy="1765585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Scan the center line</a:t>
            </a:r>
          </a:p>
          <a:p>
            <a:r>
              <a:rPr lang="en-US" altLang="ja-JP" dirty="0" smtClean="0"/>
              <a:t>Detect nearest point = Ball course</a:t>
            </a:r>
          </a:p>
        </p:txBody>
      </p:sp>
    </p:spTree>
    <p:extLst>
      <p:ext uri="{BB962C8B-B14F-4D97-AF65-F5344CB8AC3E}">
        <p14:creationId xmlns:p14="http://schemas.microsoft.com/office/powerpoint/2010/main" val="263652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0.22935 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44444E-6 L 0.01319 -0.3090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" y="-15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7" presetClass="emph" presetSubtype="0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86489" y="1423755"/>
            <a:ext cx="8790379" cy="4897796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Tested by </a:t>
            </a:r>
            <a:r>
              <a:rPr lang="en-US" altLang="ja-JP" dirty="0" err="1" smtClean="0"/>
              <a:t>Mr.</a:t>
            </a:r>
            <a:r>
              <a:rPr kumimoji="1" lang="en-US" altLang="ja-JP" dirty="0" err="1" smtClean="0"/>
              <a:t>MORI</a:t>
            </a:r>
            <a:r>
              <a:rPr kumimoji="1" lang="en-US" altLang="ja-JP" dirty="0" smtClean="0"/>
              <a:t>, Winner in IBSA2015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6489" y="1323409"/>
            <a:ext cx="6324039" cy="719089"/>
          </a:xfrm>
        </p:spPr>
        <p:txBody>
          <a:bodyPr/>
          <a:lstStyle/>
          <a:p>
            <a:r>
              <a:rPr kumimoji="1" lang="en-US" altLang="ja-JP" dirty="0" smtClean="0"/>
              <a:t>3days, 3-4games/day 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873" y="2042498"/>
            <a:ext cx="5306666" cy="4090555"/>
          </a:xfrm>
          <a:prstGeom prst="rect">
            <a:avLst/>
          </a:prstGeom>
        </p:spPr>
      </p:pic>
      <p:sp>
        <p:nvSpPr>
          <p:cNvPr id="7" name="線吹き出し 1 (枠付き) 6"/>
          <p:cNvSpPr/>
          <p:nvPr/>
        </p:nvSpPr>
        <p:spPr>
          <a:xfrm>
            <a:off x="518728" y="2228254"/>
            <a:ext cx="3358327" cy="463296"/>
          </a:xfrm>
          <a:prstGeom prst="borderCallout1">
            <a:avLst>
              <a:gd name="adj1" fmla="val 100962"/>
              <a:gd name="adj2" fmla="val 100627"/>
              <a:gd name="adj3" fmla="val 180337"/>
              <a:gd name="adj4" fmla="val 117294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/>
              <a:t>Ball</a:t>
            </a:r>
            <a:r>
              <a:rPr kumimoji="1" lang="ja-JP" altLang="en-US" sz="2000" dirty="0" smtClean="0"/>
              <a:t> </a:t>
            </a:r>
            <a:r>
              <a:rPr kumimoji="1" lang="en-US" altLang="ja-JP" sz="2000" dirty="0" smtClean="0"/>
              <a:t>course</a:t>
            </a:r>
            <a:r>
              <a:rPr kumimoji="1" lang="ja-JP" altLang="en-US" sz="2000" dirty="0" smtClean="0"/>
              <a:t> </a:t>
            </a:r>
            <a:r>
              <a:rPr kumimoji="1" lang="en-US" altLang="ja-JP" sz="2000" dirty="0" smtClean="0"/>
              <a:t>detection</a:t>
            </a:r>
            <a:r>
              <a:rPr kumimoji="1" lang="ja-JP" altLang="en-US" sz="2000" dirty="0" smtClean="0"/>
              <a:t> </a:t>
            </a:r>
            <a:r>
              <a:rPr kumimoji="1" lang="en-US" altLang="ja-JP" sz="2000" dirty="0" smtClean="0"/>
              <a:t>system</a:t>
            </a:r>
            <a:endParaRPr kumimoji="1" lang="ja-JP" altLang="en-US" sz="2000" dirty="0"/>
          </a:p>
        </p:txBody>
      </p:sp>
      <p:sp>
        <p:nvSpPr>
          <p:cNvPr id="8" name="線吹き出し 1 (枠付き) 7"/>
          <p:cNvSpPr/>
          <p:nvPr/>
        </p:nvSpPr>
        <p:spPr>
          <a:xfrm>
            <a:off x="670560" y="5060018"/>
            <a:ext cx="3712464" cy="463296"/>
          </a:xfrm>
          <a:prstGeom prst="borderCallout1">
            <a:avLst>
              <a:gd name="adj1" fmla="val 47015"/>
              <a:gd name="adj2" fmla="val 100229"/>
              <a:gd name="adj3" fmla="val 60600"/>
              <a:gd name="adj4" fmla="val 142591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/>
              <a:t>Remaining pins counting system</a:t>
            </a:r>
            <a:endParaRPr kumimoji="1" lang="ja-JP" altLang="en-US" sz="2000" dirty="0"/>
          </a:p>
        </p:txBody>
      </p:sp>
      <p:sp>
        <p:nvSpPr>
          <p:cNvPr id="9" name="線吹き出し 1 (枠付き) 8"/>
          <p:cNvSpPr/>
          <p:nvPr/>
        </p:nvSpPr>
        <p:spPr>
          <a:xfrm>
            <a:off x="5672649" y="4218432"/>
            <a:ext cx="2745927" cy="582738"/>
          </a:xfrm>
          <a:prstGeom prst="borderCallout1">
            <a:avLst>
              <a:gd name="adj1" fmla="val 98926"/>
              <a:gd name="adj2" fmla="val 19130"/>
              <a:gd name="adj3" fmla="val 153729"/>
              <a:gd name="adj4" fmla="val 8827"/>
            </a:avLst>
          </a:prstGeom>
          <a:ln w="38100">
            <a:solidFill>
              <a:srgbClr val="EC32D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b="1" dirty="0" smtClean="0"/>
              <a:t>→</a:t>
            </a:r>
            <a:r>
              <a:rPr lang="en-US" altLang="ja-JP" sz="2000" b="1" dirty="0" smtClean="0"/>
              <a:t>Worked perfectly!</a:t>
            </a:r>
            <a:endParaRPr kumimoji="1" lang="ja-JP" altLang="en-US" sz="2000" b="1" dirty="0"/>
          </a:p>
        </p:txBody>
      </p:sp>
      <p:sp>
        <p:nvSpPr>
          <p:cNvPr id="10" name="線吹き出し 1 (枠付き) 9"/>
          <p:cNvSpPr/>
          <p:nvPr/>
        </p:nvSpPr>
        <p:spPr>
          <a:xfrm>
            <a:off x="4635164" y="1523664"/>
            <a:ext cx="3826083" cy="928517"/>
          </a:xfrm>
          <a:prstGeom prst="borderCallout1">
            <a:avLst>
              <a:gd name="adj1" fmla="val 98926"/>
              <a:gd name="adj2" fmla="val 19130"/>
              <a:gd name="adj3" fmla="val 153729"/>
              <a:gd name="adj4" fmla="val 8827"/>
            </a:avLst>
          </a:prstGeom>
          <a:ln w="38100">
            <a:solidFill>
              <a:srgbClr val="EC32D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000" b="1" dirty="0" smtClean="0"/>
              <a:t>→</a:t>
            </a:r>
            <a:r>
              <a:rPr lang="en-US" altLang="ja-JP" sz="2000" b="1" dirty="0" smtClean="0"/>
              <a:t>70-80% succeeded,</a:t>
            </a:r>
            <a:br>
              <a:rPr lang="en-US" altLang="ja-JP" sz="2000" b="1" dirty="0" smtClean="0"/>
            </a:br>
            <a:r>
              <a:rPr lang="en-US" altLang="ja-JP" sz="2000" b="1" dirty="0" smtClean="0"/>
              <a:t>    missed when the ball went fast</a:t>
            </a:r>
            <a:endParaRPr kumimoji="1" lang="ja-JP" altLang="en-US" sz="2000" b="1" dirty="0"/>
          </a:p>
        </p:txBody>
      </p:sp>
      <p:sp>
        <p:nvSpPr>
          <p:cNvPr id="5" name="ストライプ矢印 4"/>
          <p:cNvSpPr/>
          <p:nvPr/>
        </p:nvSpPr>
        <p:spPr>
          <a:xfrm>
            <a:off x="8506127" y="1553208"/>
            <a:ext cx="637873" cy="868831"/>
          </a:xfrm>
          <a:prstGeom prst="stripedRightArrow">
            <a:avLst>
              <a:gd name="adj1" fmla="val 37500"/>
              <a:gd name="adj2" fmla="val 52083"/>
            </a:avLst>
          </a:prstGeom>
          <a:solidFill>
            <a:srgbClr val="EC32D1"/>
          </a:solidFill>
          <a:ln>
            <a:solidFill>
              <a:srgbClr val="EC32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492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5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5378</TotalTime>
  <Words>244</Words>
  <Application>Microsoft Office PowerPoint</Application>
  <PresentationFormat>画面に合わせる (4:3)</PresentationFormat>
  <Paragraphs>70</Paragraphs>
  <Slides>13</Slides>
  <Notes>0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9" baseType="lpstr">
      <vt:lpstr>ＭＳ Ｐゴシック</vt:lpstr>
      <vt:lpstr>小塚ゴシック Pro M</vt:lpstr>
      <vt:lpstr>Arial</vt:lpstr>
      <vt:lpstr>Calibri</vt:lpstr>
      <vt:lpstr>Calibri Light</vt:lpstr>
      <vt:lpstr>Office テーマ</vt:lpstr>
      <vt:lpstr> Ball Course Detection Function  for the Blind Bowling Support System Using a Depth Sensor </vt:lpstr>
      <vt:lpstr>Video</vt:lpstr>
      <vt:lpstr>What is Blind Bowling?</vt:lpstr>
      <vt:lpstr>Info by Assistant &amp; Research Objective</vt:lpstr>
      <vt:lpstr>Info by Assistant &amp; Research Objective</vt:lpstr>
      <vt:lpstr>System for Automatic Counting Pins</vt:lpstr>
      <vt:lpstr>System for Ball Course Detection</vt:lpstr>
      <vt:lpstr>System for Ball Course Detection</vt:lpstr>
      <vt:lpstr>Tested by Mr.MORI, Winner in IBSA2015</vt:lpstr>
      <vt:lpstr>Improvement</vt:lpstr>
      <vt:lpstr>Summary</vt:lpstr>
      <vt:lpstr>Summary+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深度センサを用いた 視覚障害者ボウリング支援システムの ボール位置検出機能</dc:title>
  <dc:creator>Makoto Kobayashi</dc:creator>
  <cp:lastModifiedBy>Makoto Kobayashi</cp:lastModifiedBy>
  <cp:revision>128</cp:revision>
  <dcterms:created xsi:type="dcterms:W3CDTF">2016-02-23T12:49:51Z</dcterms:created>
  <dcterms:modified xsi:type="dcterms:W3CDTF">2016-07-13T10:26:06Z</dcterms:modified>
</cp:coreProperties>
</file>