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7"/>
  </p:notesMasterIdLst>
  <p:sldIdLst>
    <p:sldId id="256" r:id="rId2"/>
    <p:sldId id="258" r:id="rId3"/>
    <p:sldId id="259" r:id="rId4"/>
    <p:sldId id="262" r:id="rId5"/>
    <p:sldId id="263" r:id="rId6"/>
    <p:sldId id="276" r:id="rId7"/>
    <p:sldId id="274" r:id="rId8"/>
    <p:sldId id="261" r:id="rId9"/>
    <p:sldId id="271" r:id="rId10"/>
    <p:sldId id="265" r:id="rId11"/>
    <p:sldId id="264" r:id="rId12"/>
    <p:sldId id="267" r:id="rId13"/>
    <p:sldId id="273" r:id="rId14"/>
    <p:sldId id="277"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A7737A-42B3-42E3-83F3-1F77372CEACA}" type="datetimeFigureOut">
              <a:rPr lang="en-US" smtClean="0"/>
              <a:t>7/15/2016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40D437-16B8-4895-AF29-8E0E5C16961F}" type="slidenum">
              <a:rPr lang="en-US" smtClean="0"/>
              <a:t>‹#›</a:t>
            </a:fld>
            <a:endParaRPr lang="en-US"/>
          </a:p>
        </p:txBody>
      </p:sp>
    </p:spTree>
    <p:extLst>
      <p:ext uri="{BB962C8B-B14F-4D97-AF65-F5344CB8AC3E}">
        <p14:creationId xmlns:p14="http://schemas.microsoft.com/office/powerpoint/2010/main" val="449606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surprise: Arrow keys</a:t>
            </a:r>
            <a:r>
              <a:rPr lang="en-US" baseline="0" dirty="0" smtClean="0"/>
              <a:t> and Zooming in and out is liked</a:t>
            </a:r>
          </a:p>
          <a:p>
            <a:r>
              <a:rPr lang="en-US" baseline="0" dirty="0" smtClean="0"/>
              <a:t>Surprise?  Most students likes switching navigation modes</a:t>
            </a:r>
          </a:p>
          <a:p>
            <a:r>
              <a:rPr lang="en-US" baseline="0" dirty="0" smtClean="0"/>
              <a:t>Less liked: </a:t>
            </a:r>
            <a:r>
              <a:rPr lang="en-US" baseline="0" dirty="0" err="1" smtClean="0"/>
              <a:t>placemarkers</a:t>
            </a:r>
            <a:endParaRPr lang="en-US" baseline="0" dirty="0" smtClean="0"/>
          </a:p>
          <a:p>
            <a:r>
              <a:rPr lang="en-US" baseline="0" dirty="0" smtClean="0"/>
              <a:t>Least liked: Where-am-I and Describe</a:t>
            </a:r>
            <a:endParaRPr lang="en-US" dirty="0"/>
          </a:p>
        </p:txBody>
      </p:sp>
      <p:sp>
        <p:nvSpPr>
          <p:cNvPr id="4" name="Slide Number Placeholder 3"/>
          <p:cNvSpPr>
            <a:spLocks noGrp="1"/>
          </p:cNvSpPr>
          <p:nvPr>
            <p:ph type="sldNum" sz="quarter" idx="10"/>
          </p:nvPr>
        </p:nvSpPr>
        <p:spPr/>
        <p:txBody>
          <a:bodyPr/>
          <a:lstStyle/>
          <a:p>
            <a:fld id="{1240D437-16B8-4895-AF29-8E0E5C16961F}" type="slidenum">
              <a:rPr lang="en-US" smtClean="0"/>
              <a:t>8</a:t>
            </a:fld>
            <a:endParaRPr lang="en-US"/>
          </a:p>
        </p:txBody>
      </p:sp>
    </p:spTree>
    <p:extLst>
      <p:ext uri="{BB962C8B-B14F-4D97-AF65-F5344CB8AC3E}">
        <p14:creationId xmlns:p14="http://schemas.microsoft.com/office/powerpoint/2010/main" val="2235969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9D1DD33-9AC2-42F6-BB44-14FE4E340F39}" type="datetimeFigureOut">
              <a:rPr lang="en-US" smtClean="0"/>
              <a:t>7/15/2016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6AF260-0F56-4DA0-91C4-D586F2C9EC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6AF260-0F56-4DA0-91C4-D586F2C9EC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6AF260-0F56-4DA0-91C4-D586F2C9EC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6AF260-0F56-4DA0-91C4-D586F2C9ECB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6AF260-0F56-4DA0-91C4-D586F2C9ECB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6AF260-0F56-4DA0-91C4-D586F2C9ECB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6AF260-0F56-4DA0-91C4-D586F2C9EC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6AF260-0F56-4DA0-91C4-D586F2C9ECB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D1DD33-9AC2-42F6-BB44-14FE4E340F39}" type="datetimeFigureOut">
              <a:rPr lang="en-US" smtClean="0"/>
              <a:t>7/15/2016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6AF260-0F56-4DA0-91C4-D586F2C9EC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9D1DD33-9AC2-42F6-BB44-14FE4E340F39}" type="datetimeFigureOut">
              <a:rPr lang="en-US" smtClean="0"/>
              <a:t>7/15/2016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6AF260-0F56-4DA0-91C4-D586F2C9EC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9D1DD33-9AC2-42F6-BB44-14FE4E340F39}" type="datetimeFigureOut">
              <a:rPr lang="en-US" smtClean="0"/>
              <a:t>7/15/2016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6AF260-0F56-4DA0-91C4-D586F2C9ECB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D1DD33-9AC2-42F6-BB44-14FE4E340F39}" type="datetimeFigureOut">
              <a:rPr lang="en-US" smtClean="0"/>
              <a:t>7/15/2016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6AF260-0F56-4DA0-91C4-D586F2C9EC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learspeak.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r>
              <a:rPr lang="en-US" dirty="0"/>
              <a:t>A Study of Speech </a:t>
            </a:r>
            <a:r>
              <a:rPr lang="en-US" dirty="0" smtClean="0"/>
              <a:t>Vs. Braille </a:t>
            </a:r>
            <a:r>
              <a:rPr lang="en-US" dirty="0"/>
              <a:t>and Large Print of </a:t>
            </a:r>
            <a:r>
              <a:rPr lang="en-US" dirty="0" smtClean="0"/>
              <a:t>Math Expressions</a:t>
            </a:r>
            <a:endParaRPr lang="en-US" dirty="0"/>
          </a:p>
        </p:txBody>
      </p:sp>
      <p:sp>
        <p:nvSpPr>
          <p:cNvPr id="3" name="Subtitle 2"/>
          <p:cNvSpPr>
            <a:spLocks noGrp="1"/>
          </p:cNvSpPr>
          <p:nvPr>
            <p:ph type="subTitle" idx="1"/>
          </p:nvPr>
        </p:nvSpPr>
        <p:spPr/>
        <p:txBody>
          <a:bodyPr>
            <a:normAutofit/>
          </a:bodyPr>
          <a:lstStyle/>
          <a:p>
            <a:r>
              <a:rPr lang="en-US" dirty="0" smtClean="0"/>
              <a:t>Neil Soiffer</a:t>
            </a:r>
          </a:p>
          <a:p>
            <a:r>
              <a:rPr lang="en-US" dirty="0" smtClean="0"/>
              <a:t>Senior Scientist at Large</a:t>
            </a:r>
            <a:endParaRPr lang="en-US" dirty="0"/>
          </a:p>
        </p:txBody>
      </p:sp>
    </p:spTree>
    <p:extLst>
      <p:ext uri="{BB962C8B-B14F-4D97-AF65-F5344CB8AC3E}">
        <p14:creationId xmlns:p14="http://schemas.microsoft.com/office/powerpoint/2010/main" val="2047555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hangingPunct="0"/>
            <a:r>
              <a:rPr lang="en-US" dirty="0" smtClean="0"/>
              <a:t>21 students, 17 participated in </a:t>
            </a:r>
            <a:r>
              <a:rPr lang="en-US" dirty="0" err="1" smtClean="0"/>
              <a:t>Nav</a:t>
            </a:r>
            <a:r>
              <a:rPr lang="en-US" dirty="0" smtClean="0"/>
              <a:t> study</a:t>
            </a:r>
          </a:p>
          <a:p>
            <a:pPr lvl="0" hangingPunct="0"/>
            <a:r>
              <a:rPr lang="en-US" dirty="0" smtClean="0"/>
              <a:t>Each Student was given 2 documents</a:t>
            </a:r>
          </a:p>
          <a:p>
            <a:pPr lvl="1" hangingPunct="0"/>
            <a:r>
              <a:rPr lang="en-US" dirty="0" smtClean="0"/>
              <a:t>Word Doc + NVDA + MathPlayer</a:t>
            </a:r>
          </a:p>
          <a:p>
            <a:pPr lvl="1" hangingPunct="0"/>
            <a:r>
              <a:rPr lang="en-US" dirty="0" smtClean="0"/>
              <a:t>Braille, Regular print for CCTV, or Large Print</a:t>
            </a:r>
          </a:p>
          <a:p>
            <a:pPr hangingPunct="0"/>
            <a:r>
              <a:rPr lang="en-US" dirty="0" smtClean="0"/>
              <a:t>Paired Documents w/16 questions each</a:t>
            </a:r>
          </a:p>
          <a:p>
            <a:pPr hangingPunct="0"/>
            <a:r>
              <a:rPr lang="en-US" dirty="0" smtClean="0"/>
              <a:t>Net Scoring:</a:t>
            </a:r>
          </a:p>
          <a:p>
            <a:pPr lvl="1" hangingPunct="0"/>
            <a:r>
              <a:rPr lang="en-US" dirty="0" smtClean="0"/>
              <a:t>-1 (</a:t>
            </a:r>
            <a:r>
              <a:rPr lang="en-US" dirty="0" smtClean="0">
                <a:solidFill>
                  <a:srgbClr val="FF0000"/>
                </a:solidFill>
              </a:rPr>
              <a:t>spoken</a:t>
            </a:r>
            <a:r>
              <a:rPr lang="en-US" dirty="0" smtClean="0"/>
              <a:t>) </a:t>
            </a:r>
          </a:p>
          <a:p>
            <a:pPr lvl="1" hangingPunct="0"/>
            <a:r>
              <a:rPr lang="en-US" dirty="0"/>
              <a:t> </a:t>
            </a:r>
            <a:r>
              <a:rPr lang="en-US" dirty="0" smtClean="0"/>
              <a:t> 0 (</a:t>
            </a:r>
            <a:r>
              <a:rPr lang="en-US" dirty="0" smtClean="0">
                <a:solidFill>
                  <a:srgbClr val="FF0000"/>
                </a:solidFill>
              </a:rPr>
              <a:t>spo</a:t>
            </a:r>
            <a:r>
              <a:rPr lang="en-US" dirty="0" smtClean="0">
                <a:solidFill>
                  <a:srgbClr val="00B050"/>
                </a:solidFill>
              </a:rPr>
              <a:t>ken</a:t>
            </a:r>
            <a:r>
              <a:rPr lang="en-US" dirty="0" smtClean="0"/>
              <a:t>)</a:t>
            </a:r>
          </a:p>
          <a:p>
            <a:pPr lvl="1" hangingPunct="0"/>
            <a:r>
              <a:rPr lang="en-US" dirty="0"/>
              <a:t> </a:t>
            </a:r>
            <a:r>
              <a:rPr lang="en-US" dirty="0" smtClean="0"/>
              <a:t> 1 (</a:t>
            </a:r>
            <a:r>
              <a:rPr lang="en-US" dirty="0" smtClean="0">
                <a:solidFill>
                  <a:srgbClr val="00B050"/>
                </a:solidFill>
              </a:rPr>
              <a:t>spoken</a:t>
            </a:r>
            <a:r>
              <a:rPr lang="en-US" dirty="0" smtClean="0"/>
              <a:t>)</a:t>
            </a:r>
          </a:p>
          <a:p>
            <a:pPr hangingPunct="0"/>
            <a:r>
              <a:rPr lang="en-US" dirty="0" smtClean="0"/>
              <a:t>Average: 0.125, </a:t>
            </a:r>
            <a:r>
              <a:rPr lang="en-US" dirty="0" err="1" smtClean="0"/>
              <a:t>Std</a:t>
            </a:r>
            <a:r>
              <a:rPr lang="en-US" dirty="0" smtClean="0"/>
              <a:t> Dev: 2.73</a:t>
            </a:r>
            <a:endParaRPr lang="en-US" dirty="0"/>
          </a:p>
        </p:txBody>
      </p:sp>
      <p:sp>
        <p:nvSpPr>
          <p:cNvPr id="3" name="Title 2"/>
          <p:cNvSpPr>
            <a:spLocks noGrp="1"/>
          </p:cNvSpPr>
          <p:nvPr>
            <p:ph type="title"/>
          </p:nvPr>
        </p:nvSpPr>
        <p:spPr/>
        <p:txBody>
          <a:bodyPr/>
          <a:lstStyle/>
          <a:p>
            <a:r>
              <a:rPr lang="en-US" dirty="0" smtClean="0"/>
              <a:t>Final Pilot</a:t>
            </a:r>
            <a:endParaRPr lang="en-US" dirty="0"/>
          </a:p>
        </p:txBody>
      </p:sp>
    </p:spTree>
    <p:extLst>
      <p:ext uri="{BB962C8B-B14F-4D97-AF65-F5344CB8AC3E}">
        <p14:creationId xmlns:p14="http://schemas.microsoft.com/office/powerpoint/2010/main" val="2882708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lstStyle/>
          <a:p>
            <a:endParaRPr lang="en-US" dirty="0" smtClean="0"/>
          </a:p>
          <a:p>
            <a:endParaRPr lang="en-US" dirty="0"/>
          </a:p>
          <a:p>
            <a:endParaRPr lang="en-US" dirty="0" smtClean="0"/>
          </a:p>
          <a:p>
            <a:endParaRPr lang="en-US" dirty="0"/>
          </a:p>
          <a:p>
            <a:r>
              <a:rPr lang="en-US" dirty="0" smtClean="0"/>
              <a:t>Very similar results except for:</a:t>
            </a:r>
          </a:p>
          <a:p>
            <a:pPr lvl="1" hangingPunct="0"/>
            <a:r>
              <a:rPr lang="en-US" dirty="0" smtClean="0"/>
              <a:t>3.2: Simplify </a:t>
            </a:r>
            <a:r>
              <a:rPr lang="en-US" dirty="0"/>
              <a:t>the expression </a:t>
            </a:r>
            <a:endParaRPr lang="en-US" dirty="0" smtClean="0"/>
          </a:p>
          <a:p>
            <a:pPr lvl="1" hangingPunct="0"/>
            <a:endParaRPr lang="en-US" dirty="0"/>
          </a:p>
          <a:p>
            <a:pPr lvl="1" hangingPunct="0"/>
            <a:endParaRPr lang="en-US" dirty="0" smtClean="0"/>
          </a:p>
          <a:p>
            <a:pPr lvl="1" hangingPunct="0"/>
            <a:r>
              <a:rPr lang="en-US" dirty="0" smtClean="0"/>
              <a:t>4.3: What </a:t>
            </a:r>
            <a:r>
              <a:rPr lang="en-US" dirty="0"/>
              <a:t>is the value of the </a:t>
            </a:r>
            <a:r>
              <a:rPr lang="en-US" dirty="0" smtClean="0"/>
              <a:t>expression</a:t>
            </a:r>
            <a:endParaRPr lang="en-US" dirty="0"/>
          </a:p>
          <a:p>
            <a:endParaRPr lang="en-US" dirty="0"/>
          </a:p>
        </p:txBody>
      </p:sp>
      <p:sp>
        <p:nvSpPr>
          <p:cNvPr id="3" name="Title 2"/>
          <p:cNvSpPr>
            <a:spLocks noGrp="1"/>
          </p:cNvSpPr>
          <p:nvPr>
            <p:ph type="title"/>
          </p:nvPr>
        </p:nvSpPr>
        <p:spPr/>
        <p:txBody>
          <a:bodyPr>
            <a:normAutofit/>
          </a:bodyPr>
          <a:lstStyle/>
          <a:p>
            <a:r>
              <a:rPr lang="en-US" dirty="0" smtClean="0"/>
              <a:t>Performance for each Question</a:t>
            </a:r>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3864537317"/>
              </p:ext>
            </p:extLst>
          </p:nvPr>
        </p:nvGraphicFramePr>
        <p:xfrm>
          <a:off x="1828800" y="4267200"/>
          <a:ext cx="5094514" cy="457200"/>
        </p:xfrm>
        <a:graphic>
          <a:graphicData uri="http://schemas.openxmlformats.org/presentationml/2006/ole">
            <mc:AlternateContent xmlns:mc="http://schemas.openxmlformats.org/markup-compatibility/2006">
              <mc:Choice xmlns:v="urn:schemas-microsoft-com:vml" Requires="v">
                <p:oleObj spid="_x0000_s5198" name="Equation" r:id="rId3" imgW="1981080" imgH="177480" progId="Equation.DSMT4">
                  <p:embed/>
                </p:oleObj>
              </mc:Choice>
              <mc:Fallback>
                <p:oleObj name="Equation" r:id="rId3" imgW="1981080" imgH="177480" progId="Equation.DSMT4">
                  <p:embed/>
                  <p:pic>
                    <p:nvPicPr>
                      <p:cNvPr id="0" name=""/>
                      <p:cNvPicPr/>
                      <p:nvPr/>
                    </p:nvPicPr>
                    <p:blipFill>
                      <a:blip r:embed="rId4"/>
                      <a:stretch>
                        <a:fillRect/>
                      </a:stretch>
                    </p:blipFill>
                    <p:spPr>
                      <a:xfrm>
                        <a:off x="1828800" y="4267200"/>
                        <a:ext cx="5094514" cy="4572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496399182"/>
              </p:ext>
            </p:extLst>
          </p:nvPr>
        </p:nvGraphicFramePr>
        <p:xfrm>
          <a:off x="1828800" y="5410200"/>
          <a:ext cx="2975665" cy="614540"/>
        </p:xfrm>
        <a:graphic>
          <a:graphicData uri="http://schemas.openxmlformats.org/presentationml/2006/ole">
            <mc:AlternateContent xmlns:mc="http://schemas.openxmlformats.org/markup-compatibility/2006">
              <mc:Choice xmlns:v="urn:schemas-microsoft-com:vml" Requires="v">
                <p:oleObj spid="_x0000_s5199" name="Equation" r:id="rId5" imgW="1168200" imgH="241200" progId="Equation.DSMT4">
                  <p:embed/>
                </p:oleObj>
              </mc:Choice>
              <mc:Fallback>
                <p:oleObj name="Equation" r:id="rId5" imgW="1168200" imgH="241200" progId="Equation.DSMT4">
                  <p:embed/>
                  <p:pic>
                    <p:nvPicPr>
                      <p:cNvPr id="0" name=""/>
                      <p:cNvPicPr/>
                      <p:nvPr/>
                    </p:nvPicPr>
                    <p:blipFill>
                      <a:blip r:embed="rId6"/>
                      <a:stretch>
                        <a:fillRect/>
                      </a:stretch>
                    </p:blipFill>
                    <p:spPr>
                      <a:xfrm>
                        <a:off x="1828800" y="5410200"/>
                        <a:ext cx="2975665" cy="614540"/>
                      </a:xfrm>
                      <a:prstGeom prst="rect">
                        <a:avLst/>
                      </a:prstGeom>
                    </p:spPr>
                  </p:pic>
                </p:oleObj>
              </mc:Fallback>
            </mc:AlternateContent>
          </a:graphicData>
        </a:graphic>
      </p:graphicFrame>
      <p:pic>
        <p:nvPicPr>
          <p:cNvPr id="5121" name="Picture 1" descr="C:\Users\Neil Soiffer\Desktop\Table2.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95700" y="1447800"/>
            <a:ext cx="1752600" cy="1420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780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a:p>
          <a:p>
            <a:r>
              <a:rPr lang="en-US" dirty="0" smtClean="0"/>
              <a:t>Max difference between formats: 2</a:t>
            </a:r>
          </a:p>
          <a:p>
            <a:r>
              <a:rPr lang="en-US" dirty="0" smtClean="0"/>
              <a:t>Small preference for their original format</a:t>
            </a:r>
          </a:p>
          <a:p>
            <a:pPr lvl="1"/>
            <a:r>
              <a:rPr lang="en-US" dirty="0" smtClean="0"/>
              <a:t>Scores slightly higher for speech</a:t>
            </a:r>
          </a:p>
          <a:p>
            <a:pPr lvl="1"/>
            <a:r>
              <a:rPr lang="en-US" dirty="0" smtClean="0"/>
              <a:t>Time spent/format didn’t correlate w/performance</a:t>
            </a:r>
          </a:p>
          <a:p>
            <a:pPr lvl="1"/>
            <a:r>
              <a:rPr lang="en-US" dirty="0" smtClean="0"/>
              <a:t>Understanding: “somewhat easy” vs “very easy”</a:t>
            </a:r>
            <a:endParaRPr lang="en-US" dirty="0"/>
          </a:p>
        </p:txBody>
      </p:sp>
      <p:sp>
        <p:nvSpPr>
          <p:cNvPr id="3" name="Title 2"/>
          <p:cNvSpPr>
            <a:spLocks noGrp="1"/>
          </p:cNvSpPr>
          <p:nvPr>
            <p:ph type="title"/>
          </p:nvPr>
        </p:nvSpPr>
        <p:spPr/>
        <p:txBody>
          <a:bodyPr/>
          <a:lstStyle/>
          <a:p>
            <a:r>
              <a:rPr lang="en-US" dirty="0" smtClean="0"/>
              <a:t>Performance for each Student</a:t>
            </a:r>
            <a:endParaRPr lang="en-US" dirty="0"/>
          </a:p>
        </p:txBody>
      </p:sp>
      <p:pic>
        <p:nvPicPr>
          <p:cNvPr id="8194" name="Picture 2" descr="C:\Users\Neil Soiffer\Desktop\Table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3824" y="1371600"/>
            <a:ext cx="2133600" cy="2009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359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Speech + Navigation == Braille/Large Print</a:t>
            </a:r>
          </a:p>
          <a:p>
            <a:pPr lvl="1"/>
            <a:r>
              <a:rPr lang="en-US" dirty="0" smtClean="0"/>
              <a:t>Not a replacement, but another access mode</a:t>
            </a:r>
          </a:p>
          <a:p>
            <a:endParaRPr lang="en-US" dirty="0" smtClean="0"/>
          </a:p>
          <a:p>
            <a:r>
              <a:rPr lang="en-US" dirty="0" smtClean="0"/>
              <a:t>Open Questions</a:t>
            </a:r>
          </a:p>
          <a:p>
            <a:pPr lvl="1"/>
            <a:r>
              <a:rPr lang="en-US" dirty="0" smtClean="0"/>
              <a:t>Can Describe/Overview be made useful?</a:t>
            </a:r>
          </a:p>
          <a:p>
            <a:pPr lvl="1"/>
            <a:r>
              <a:rPr lang="en-US" dirty="0" smtClean="0"/>
              <a:t>Navigation Integration w/editing?</a:t>
            </a:r>
          </a:p>
        </p:txBody>
      </p:sp>
      <p:sp>
        <p:nvSpPr>
          <p:cNvPr id="3" name="Title 2"/>
          <p:cNvSpPr>
            <a:spLocks noGrp="1"/>
          </p:cNvSpPr>
          <p:nvPr>
            <p:ph type="title"/>
          </p:nvPr>
        </p:nvSpPr>
        <p:spPr/>
        <p:txBody>
          <a:bodyPr/>
          <a:lstStyle/>
          <a:p>
            <a:r>
              <a:rPr lang="en-US" dirty="0" smtClean="0"/>
              <a:t>Summary &amp; Open Questions</a:t>
            </a:r>
            <a:endParaRPr lang="en-US" dirty="0"/>
          </a:p>
        </p:txBody>
      </p:sp>
    </p:spTree>
    <p:extLst>
      <p:ext uri="{BB962C8B-B14F-4D97-AF65-F5344CB8AC3E}">
        <p14:creationId xmlns:p14="http://schemas.microsoft.com/office/powerpoint/2010/main" val="3322458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Lois Frankel and Beth Brownstein at </a:t>
            </a:r>
            <a:r>
              <a:rPr lang="en-US" dirty="0" smtClean="0"/>
              <a:t>ETS</a:t>
            </a:r>
          </a:p>
          <a:p>
            <a:r>
              <a:rPr lang="en-US" dirty="0" smtClean="0"/>
              <a:t>Steve Noble</a:t>
            </a:r>
          </a:p>
          <a:p>
            <a:r>
              <a:rPr lang="en-US" dirty="0" err="1" smtClean="0"/>
              <a:t>Sina</a:t>
            </a:r>
            <a:r>
              <a:rPr lang="en-US" dirty="0" smtClean="0"/>
              <a:t> Bahram</a:t>
            </a:r>
          </a:p>
          <a:p>
            <a:endParaRPr lang="en-US" dirty="0" smtClean="0"/>
          </a:p>
          <a:p>
            <a:pPr>
              <a:buFont typeface="Arial" charset="0"/>
              <a:buNone/>
            </a:pPr>
            <a:r>
              <a:rPr lang="en-US" sz="2800" dirty="0"/>
              <a:t>The research reported here was supported by the Institute of Education Sciences, U.S. Department of Education, through Grant R324A110355 to the Educational Testing Service. The opinions expressed are those of the authors and do not represent views of the Institute or the U.S. Department of Education.</a:t>
            </a:r>
          </a:p>
        </p:txBody>
      </p:sp>
      <p:sp>
        <p:nvSpPr>
          <p:cNvPr id="3" name="Title 2"/>
          <p:cNvSpPr>
            <a:spLocks noGrp="1"/>
          </p:cNvSpPr>
          <p:nvPr>
            <p:ph type="title"/>
          </p:nvPr>
        </p:nvSpPr>
        <p:spPr/>
        <p:txBody>
          <a:bodyPr/>
          <a:lstStyle/>
          <a:p>
            <a:r>
              <a:rPr lang="en-US" dirty="0" smtClean="0"/>
              <a:t>Acknowledgements</a:t>
            </a:r>
            <a:endParaRPr lang="en-US" dirty="0"/>
          </a:p>
        </p:txBody>
      </p:sp>
    </p:spTree>
    <p:extLst>
      <p:ext uri="{BB962C8B-B14F-4D97-AF65-F5344CB8AC3E}">
        <p14:creationId xmlns:p14="http://schemas.microsoft.com/office/powerpoint/2010/main" val="3316607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the paper</a:t>
            </a:r>
          </a:p>
          <a:p>
            <a:r>
              <a:rPr lang="en-US" dirty="0" smtClean="0">
                <a:hlinkClick r:id="rId2"/>
              </a:rPr>
              <a:t>www.clearspeak.org</a:t>
            </a:r>
            <a:endParaRPr lang="en-US" dirty="0" smtClean="0"/>
          </a:p>
          <a:p>
            <a:endParaRPr lang="en-US" dirty="0"/>
          </a:p>
          <a:p>
            <a:r>
              <a:rPr lang="en-US" dirty="0" smtClean="0"/>
              <a:t>MathPlayer supports:</a:t>
            </a:r>
          </a:p>
          <a:p>
            <a:pPr lvl="1"/>
            <a:r>
              <a:rPr lang="en-US" dirty="0" smtClean="0"/>
              <a:t>English, Dutch, German, Italian</a:t>
            </a:r>
          </a:p>
          <a:p>
            <a:pPr lvl="1"/>
            <a:r>
              <a:rPr lang="en-US" dirty="0" smtClean="0"/>
              <a:t>Chinese, Czech, Danish</a:t>
            </a:r>
            <a:r>
              <a:rPr lang="en-US" dirty="0"/>
              <a:t>, </a:t>
            </a:r>
            <a:r>
              <a:rPr lang="en-US" dirty="0" smtClean="0"/>
              <a:t>French, Finnish, Greek, Icelandic, Japanese, Norwegian</a:t>
            </a:r>
            <a:r>
              <a:rPr lang="en-US" dirty="0"/>
              <a:t>, Spanish</a:t>
            </a:r>
            <a:r>
              <a:rPr lang="en-US" dirty="0" smtClean="0"/>
              <a:t>, Swedish</a:t>
            </a:r>
          </a:p>
          <a:p>
            <a:endParaRPr lang="en-US" dirty="0"/>
          </a:p>
        </p:txBody>
      </p:sp>
      <p:sp>
        <p:nvSpPr>
          <p:cNvPr id="3" name="Title 2"/>
          <p:cNvSpPr>
            <a:spLocks noGrp="1"/>
          </p:cNvSpPr>
          <p:nvPr>
            <p:ph type="title"/>
          </p:nvPr>
        </p:nvSpPr>
        <p:spPr/>
        <p:txBody>
          <a:bodyPr/>
          <a:lstStyle/>
          <a:p>
            <a:r>
              <a:rPr lang="en-US" dirty="0" smtClean="0"/>
              <a:t>More Info</a:t>
            </a:r>
            <a:endParaRPr lang="en-US" dirty="0"/>
          </a:p>
        </p:txBody>
      </p:sp>
    </p:spTree>
    <p:extLst>
      <p:ext uri="{BB962C8B-B14F-4D97-AF65-F5344CB8AC3E}">
        <p14:creationId xmlns:p14="http://schemas.microsoft.com/office/powerpoint/2010/main" val="1988900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525963"/>
          </a:xfrm>
        </p:spPr>
        <p:txBody>
          <a:bodyPr/>
          <a:lstStyle/>
          <a:p>
            <a:r>
              <a:rPr lang="en-US" dirty="0" smtClean="0"/>
              <a:t>Pythagorean theorem:</a:t>
            </a:r>
          </a:p>
          <a:p>
            <a:pPr lvl="1"/>
            <a:r>
              <a:rPr lang="en-US" dirty="0" smtClean="0"/>
              <a:t>a squared plus b squared equals c squared</a:t>
            </a:r>
          </a:p>
          <a:p>
            <a:r>
              <a:rPr lang="en-US" dirty="0" smtClean="0"/>
              <a:t>Law of Sines:</a:t>
            </a:r>
          </a:p>
          <a:p>
            <a:pPr lvl="1"/>
            <a:r>
              <a:rPr lang="en-US" dirty="0" smtClean="0"/>
              <a:t>sin A over a, equals, sin B over b, equals, sin C over c</a:t>
            </a:r>
          </a:p>
          <a:p>
            <a:r>
              <a:rPr lang="en-US" dirty="0" smtClean="0"/>
              <a:t>Heron’s formula</a:t>
            </a:r>
          </a:p>
          <a:p>
            <a:pPr lvl="1"/>
            <a:r>
              <a:rPr lang="en-US" dirty="0" smtClean="0"/>
              <a:t>A equals, one </a:t>
            </a:r>
            <a:r>
              <a:rPr lang="en-US" dirty="0"/>
              <a:t>fourth </a:t>
            </a:r>
            <a:r>
              <a:rPr lang="en-US" dirty="0" smtClean="0"/>
              <a:t>times, </a:t>
            </a:r>
            <a:r>
              <a:rPr lang="en-US" dirty="0"/>
              <a:t>the square root </a:t>
            </a:r>
            <a:r>
              <a:rPr lang="en-US" dirty="0" smtClean="0"/>
              <a:t>of, </a:t>
            </a:r>
            <a:r>
              <a:rPr lang="en-US" dirty="0"/>
              <a:t>open </a:t>
            </a:r>
            <a:r>
              <a:rPr lang="en-US" dirty="0" err="1"/>
              <a:t>paren</a:t>
            </a:r>
            <a:r>
              <a:rPr lang="en-US" dirty="0"/>
              <a:t> a plus b plus c close </a:t>
            </a:r>
            <a:r>
              <a:rPr lang="en-US" dirty="0" err="1" smtClean="0"/>
              <a:t>paren</a:t>
            </a:r>
            <a:r>
              <a:rPr lang="en-US" dirty="0" smtClean="0"/>
              <a:t>, times, </a:t>
            </a:r>
            <a:r>
              <a:rPr lang="en-US" dirty="0"/>
              <a:t>open </a:t>
            </a:r>
            <a:r>
              <a:rPr lang="en-US" dirty="0" err="1"/>
              <a:t>paren</a:t>
            </a:r>
            <a:r>
              <a:rPr lang="en-US" dirty="0"/>
              <a:t> negative a plus b plus c close </a:t>
            </a:r>
            <a:r>
              <a:rPr lang="en-US" dirty="0" err="1" smtClean="0"/>
              <a:t>paren</a:t>
            </a:r>
            <a:r>
              <a:rPr lang="en-US" dirty="0" smtClean="0"/>
              <a:t>, times, </a:t>
            </a:r>
            <a:r>
              <a:rPr lang="en-US" dirty="0"/>
              <a:t>open </a:t>
            </a:r>
            <a:r>
              <a:rPr lang="en-US" dirty="0" err="1"/>
              <a:t>paren</a:t>
            </a:r>
            <a:r>
              <a:rPr lang="en-US" dirty="0"/>
              <a:t> a minus b plus c close </a:t>
            </a:r>
            <a:r>
              <a:rPr lang="en-US" dirty="0" err="1" smtClean="0"/>
              <a:t>paren</a:t>
            </a:r>
            <a:r>
              <a:rPr lang="en-US" dirty="0" smtClean="0"/>
              <a:t>, times, </a:t>
            </a:r>
            <a:r>
              <a:rPr lang="en-US" dirty="0"/>
              <a:t>open </a:t>
            </a:r>
            <a:r>
              <a:rPr lang="en-US" dirty="0" err="1"/>
              <a:t>paren</a:t>
            </a:r>
            <a:r>
              <a:rPr lang="en-US" dirty="0"/>
              <a:t> a plus b minus c close </a:t>
            </a:r>
            <a:r>
              <a:rPr lang="en-US" dirty="0" err="1"/>
              <a:t>paren</a:t>
            </a:r>
            <a:endParaRPr lang="en-US" dirty="0"/>
          </a:p>
        </p:txBody>
      </p:sp>
      <p:sp>
        <p:nvSpPr>
          <p:cNvPr id="3" name="Title 2"/>
          <p:cNvSpPr>
            <a:spLocks noGrp="1"/>
          </p:cNvSpPr>
          <p:nvPr>
            <p:ph type="title"/>
          </p:nvPr>
        </p:nvSpPr>
        <p:spPr/>
        <p:txBody>
          <a:bodyPr/>
          <a:lstStyle/>
          <a:p>
            <a:r>
              <a:rPr lang="en-US" dirty="0" smtClean="0"/>
              <a:t>Can Math-to-Speech be Useful?</a:t>
            </a:r>
            <a:endParaRPr lang="en-US" dirty="0"/>
          </a:p>
        </p:txBody>
      </p:sp>
    </p:spTree>
    <p:extLst>
      <p:ext uri="{BB962C8B-B14F-4D97-AF65-F5344CB8AC3E}">
        <p14:creationId xmlns:p14="http://schemas.microsoft.com/office/powerpoint/2010/main" val="1927442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835284915"/>
              </p:ext>
            </p:extLst>
          </p:nvPr>
        </p:nvGraphicFramePr>
        <p:xfrm>
          <a:off x="4772025" y="1905000"/>
          <a:ext cx="1933575" cy="533400"/>
        </p:xfrm>
        <a:graphic>
          <a:graphicData uri="http://schemas.openxmlformats.org/presentationml/2006/ole">
            <mc:AlternateContent xmlns:mc="http://schemas.openxmlformats.org/markup-compatibility/2006">
              <mc:Choice xmlns:v="urn:schemas-microsoft-com:vml" Requires="v">
                <p:oleObj spid="_x0000_s2157" name="Equation" r:id="rId3" imgW="736560" imgH="203040" progId="Equation.DSMT4">
                  <p:embed/>
                </p:oleObj>
              </mc:Choice>
              <mc:Fallback>
                <p:oleObj name="Equation" r:id="rId3" imgW="736560" imgH="203040" progId="Equation.DSMT4">
                  <p:embed/>
                  <p:pic>
                    <p:nvPicPr>
                      <p:cNvPr id="0" name=""/>
                      <p:cNvPicPr/>
                      <p:nvPr/>
                    </p:nvPicPr>
                    <p:blipFill>
                      <a:blip r:embed="rId4"/>
                      <a:stretch>
                        <a:fillRect/>
                      </a:stretch>
                    </p:blipFill>
                    <p:spPr>
                      <a:xfrm>
                        <a:off x="4772025" y="1905000"/>
                        <a:ext cx="1933575" cy="5334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79986851"/>
              </p:ext>
            </p:extLst>
          </p:nvPr>
        </p:nvGraphicFramePr>
        <p:xfrm>
          <a:off x="3438525" y="2667000"/>
          <a:ext cx="3267075" cy="1033462"/>
        </p:xfrm>
        <a:graphic>
          <a:graphicData uri="http://schemas.openxmlformats.org/presentationml/2006/ole">
            <mc:AlternateContent xmlns:mc="http://schemas.openxmlformats.org/markup-compatibility/2006">
              <mc:Choice xmlns:v="urn:schemas-microsoft-com:vml" Requires="v">
                <p:oleObj spid="_x0000_s2158" name="Equation" r:id="rId5" imgW="1244520" imgH="393480" progId="Equation.DSMT4">
                  <p:embed/>
                </p:oleObj>
              </mc:Choice>
              <mc:Fallback>
                <p:oleObj name="Equation" r:id="rId5" imgW="1244520" imgH="393480" progId="Equation.DSMT4">
                  <p:embed/>
                  <p:pic>
                    <p:nvPicPr>
                      <p:cNvPr id="0" name=""/>
                      <p:cNvPicPr>
                        <a:picLocks noChangeAspect="1" noChangeArrowheads="1"/>
                      </p:cNvPicPr>
                      <p:nvPr/>
                    </p:nvPicPr>
                    <p:blipFill>
                      <a:blip r:embed="rId6"/>
                      <a:srcRect/>
                      <a:stretch>
                        <a:fillRect/>
                      </a:stretch>
                    </p:blipFill>
                    <p:spPr bwMode="auto">
                      <a:xfrm>
                        <a:off x="3438525" y="2667000"/>
                        <a:ext cx="3267075"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13794516"/>
              </p:ext>
            </p:extLst>
          </p:nvPr>
        </p:nvGraphicFramePr>
        <p:xfrm>
          <a:off x="947057" y="4368800"/>
          <a:ext cx="7663543" cy="812800"/>
        </p:xfrm>
        <a:graphic>
          <a:graphicData uri="http://schemas.openxmlformats.org/presentationml/2006/ole">
            <mc:AlternateContent xmlns:mc="http://schemas.openxmlformats.org/markup-compatibility/2006">
              <mc:Choice xmlns:v="urn:schemas-microsoft-com:vml" Requires="v">
                <p:oleObj spid="_x0000_s2159" name="Equation" r:id="rId7" imgW="3352680" imgH="355320" progId="Equation.DSMT4">
                  <p:embed/>
                </p:oleObj>
              </mc:Choice>
              <mc:Fallback>
                <p:oleObj name="Equation" r:id="rId7" imgW="3352680" imgH="355320" progId="Equation.DSMT4">
                  <p:embed/>
                  <p:pic>
                    <p:nvPicPr>
                      <p:cNvPr id="0" name=""/>
                      <p:cNvPicPr/>
                      <p:nvPr/>
                    </p:nvPicPr>
                    <p:blipFill>
                      <a:blip r:embed="rId8"/>
                      <a:stretch>
                        <a:fillRect/>
                      </a:stretch>
                    </p:blipFill>
                    <p:spPr>
                      <a:xfrm>
                        <a:off x="947057" y="4368800"/>
                        <a:ext cx="7663543" cy="812800"/>
                      </a:xfrm>
                      <a:prstGeom prst="rect">
                        <a:avLst/>
                      </a:prstGeom>
                    </p:spPr>
                  </p:pic>
                </p:oleObj>
              </mc:Fallback>
            </mc:AlternateContent>
          </a:graphicData>
        </a:graphic>
      </p:graphicFrame>
      <p:sp>
        <p:nvSpPr>
          <p:cNvPr id="2" name="Content Placeholder 1"/>
          <p:cNvSpPr>
            <a:spLocks noGrp="1"/>
          </p:cNvSpPr>
          <p:nvPr>
            <p:ph idx="1"/>
          </p:nvPr>
        </p:nvSpPr>
        <p:spPr>
          <a:xfrm>
            <a:off x="533400" y="1524000"/>
            <a:ext cx="8229600" cy="4525963"/>
          </a:xfrm>
        </p:spPr>
        <p:txBody>
          <a:bodyPr/>
          <a:lstStyle/>
          <a:p>
            <a:endParaRPr lang="en-US" dirty="0" smtClean="0"/>
          </a:p>
          <a:p>
            <a:r>
              <a:rPr lang="en-US" dirty="0" smtClean="0"/>
              <a:t>Pythagorean theorem:</a:t>
            </a:r>
          </a:p>
          <a:p>
            <a:endParaRPr lang="en-US" dirty="0" smtClean="0"/>
          </a:p>
          <a:p>
            <a:r>
              <a:rPr lang="en-US" dirty="0" smtClean="0"/>
              <a:t>Law of Sines:</a:t>
            </a:r>
          </a:p>
          <a:p>
            <a:pPr marL="109728" indent="0">
              <a:buNone/>
            </a:pPr>
            <a:endParaRPr lang="en-US" dirty="0" smtClean="0"/>
          </a:p>
          <a:p>
            <a:r>
              <a:rPr lang="en-US" dirty="0" smtClean="0"/>
              <a:t>Heron’s formula:</a:t>
            </a:r>
            <a:endParaRPr lang="en-US" dirty="0"/>
          </a:p>
        </p:txBody>
      </p:sp>
      <p:sp>
        <p:nvSpPr>
          <p:cNvPr id="3" name="Title 2"/>
          <p:cNvSpPr>
            <a:spLocks noGrp="1"/>
          </p:cNvSpPr>
          <p:nvPr>
            <p:ph type="title"/>
          </p:nvPr>
        </p:nvSpPr>
        <p:spPr/>
        <p:txBody>
          <a:bodyPr>
            <a:normAutofit fontScale="90000"/>
          </a:bodyPr>
          <a:lstStyle/>
          <a:p>
            <a:r>
              <a:rPr lang="en-US" dirty="0" smtClean="0"/>
              <a:t>Three Triangle Formulas (Revealed)</a:t>
            </a:r>
            <a:endParaRPr lang="en-US" dirty="0"/>
          </a:p>
        </p:txBody>
      </p:sp>
    </p:spTree>
    <p:extLst>
      <p:ext uri="{BB962C8B-B14F-4D97-AF65-F5344CB8AC3E}">
        <p14:creationId xmlns:p14="http://schemas.microsoft.com/office/powerpoint/2010/main" val="2310086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hangingPunct="0"/>
            <a:r>
              <a:rPr lang="en-US" dirty="0" smtClean="0"/>
              <a:t>Moving/Zooming:</a:t>
            </a:r>
          </a:p>
          <a:p>
            <a:pPr lvl="0" hangingPunct="0"/>
            <a:r>
              <a:rPr lang="en-US" dirty="0" smtClean="0"/>
              <a:t>Descriptions/Overviews</a:t>
            </a:r>
          </a:p>
          <a:p>
            <a:pPr lvl="0" hangingPunct="0"/>
            <a:r>
              <a:rPr lang="en-US" dirty="0" smtClean="0"/>
              <a:t>Place markers</a:t>
            </a:r>
          </a:p>
          <a:p>
            <a:pPr lvl="0" hangingPunct="0"/>
            <a:r>
              <a:rPr lang="en-US" dirty="0" smtClean="0"/>
              <a:t>Where </a:t>
            </a:r>
            <a:r>
              <a:rPr lang="en-US" dirty="0"/>
              <a:t>am </a:t>
            </a:r>
            <a:r>
              <a:rPr lang="en-US" dirty="0" smtClean="0"/>
              <a:t>I</a:t>
            </a:r>
            <a:endParaRPr lang="en-US" dirty="0"/>
          </a:p>
        </p:txBody>
      </p:sp>
      <p:sp>
        <p:nvSpPr>
          <p:cNvPr id="3" name="Title 2"/>
          <p:cNvSpPr>
            <a:spLocks noGrp="1"/>
          </p:cNvSpPr>
          <p:nvPr>
            <p:ph type="title"/>
          </p:nvPr>
        </p:nvSpPr>
        <p:spPr/>
        <p:txBody>
          <a:bodyPr/>
          <a:lstStyle/>
          <a:p>
            <a:r>
              <a:rPr lang="en-US" dirty="0" smtClean="0"/>
              <a:t>Navigation Features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43353325"/>
              </p:ext>
            </p:extLst>
          </p:nvPr>
        </p:nvGraphicFramePr>
        <p:xfrm>
          <a:off x="2209800" y="3733800"/>
          <a:ext cx="3267075" cy="1033463"/>
        </p:xfrm>
        <a:graphic>
          <a:graphicData uri="http://schemas.openxmlformats.org/presentationml/2006/ole">
            <mc:AlternateContent xmlns:mc="http://schemas.openxmlformats.org/markup-compatibility/2006">
              <mc:Choice xmlns:v="urn:schemas-microsoft-com:vml" Requires="v">
                <p:oleObj spid="_x0000_s4135" name="Equation" r:id="rId3" imgW="1244520" imgH="393480" progId="Equation.DSMT4">
                  <p:embed/>
                </p:oleObj>
              </mc:Choice>
              <mc:Fallback>
                <p:oleObj name="Equation" r:id="rId3" imgW="1244520" imgH="393480" progId="Equation.DSMT4">
                  <p:embed/>
                  <p:pic>
                    <p:nvPicPr>
                      <p:cNvPr id="0" name="Object 4"/>
                      <p:cNvPicPr>
                        <a:picLocks noChangeAspect="1" noChangeArrowheads="1"/>
                      </p:cNvPicPr>
                      <p:nvPr/>
                    </p:nvPicPr>
                    <p:blipFill>
                      <a:blip r:embed="rId4"/>
                      <a:srcRect/>
                      <a:stretch>
                        <a:fillRect/>
                      </a:stretch>
                    </p:blipFill>
                    <p:spPr bwMode="auto">
                      <a:xfrm>
                        <a:off x="2209800" y="3733800"/>
                        <a:ext cx="3267075"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59883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320220276"/>
              </p:ext>
            </p:extLst>
          </p:nvPr>
        </p:nvGraphicFramePr>
        <p:xfrm>
          <a:off x="1686810" y="1490046"/>
          <a:ext cx="2276292" cy="931508"/>
        </p:xfrm>
        <a:graphic>
          <a:graphicData uri="http://schemas.openxmlformats.org/presentationml/2006/ole">
            <mc:AlternateContent xmlns:mc="http://schemas.openxmlformats.org/markup-compatibility/2006">
              <mc:Choice xmlns:v="urn:schemas-microsoft-com:vml" Requires="v">
                <p:oleObj spid="_x0000_s6182" name="Equation" r:id="rId3" imgW="838080" imgH="342720" progId="Equation.DSMT4">
                  <p:embed/>
                </p:oleObj>
              </mc:Choice>
              <mc:Fallback>
                <p:oleObj name="Equation" r:id="rId3" imgW="838080" imgH="342720" progId="Equation.DSMT4">
                  <p:embed/>
                  <p:pic>
                    <p:nvPicPr>
                      <p:cNvPr id="0" name=""/>
                      <p:cNvPicPr/>
                      <p:nvPr/>
                    </p:nvPicPr>
                    <p:blipFill>
                      <a:blip r:embed="rId4"/>
                      <a:stretch>
                        <a:fillRect/>
                      </a:stretch>
                    </p:blipFill>
                    <p:spPr>
                      <a:xfrm>
                        <a:off x="1686810" y="1490046"/>
                        <a:ext cx="2276292" cy="931508"/>
                      </a:xfrm>
                      <a:prstGeom prst="rect">
                        <a:avLst/>
                      </a:prstGeom>
                    </p:spPr>
                  </p:pic>
                </p:oleObj>
              </mc:Fallback>
            </mc:AlternateContent>
          </a:graphicData>
        </a:graphic>
      </p:graphicFrame>
      <p:sp>
        <p:nvSpPr>
          <p:cNvPr id="3" name="Title 2"/>
          <p:cNvSpPr>
            <a:spLocks noGrp="1"/>
          </p:cNvSpPr>
          <p:nvPr>
            <p:ph type="title"/>
          </p:nvPr>
        </p:nvSpPr>
        <p:spPr/>
        <p:txBody>
          <a:bodyPr/>
          <a:lstStyle/>
          <a:p>
            <a:r>
              <a:rPr lang="en-US" dirty="0" smtClean="0"/>
              <a:t>Navigation Modes</a:t>
            </a:r>
            <a:endParaRPr lang="en-US" dirty="0"/>
          </a:p>
        </p:txBody>
      </p:sp>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dirty="0" smtClean="0"/>
              <a:t>Character/Word</a:t>
            </a:r>
          </a:p>
          <a:p>
            <a:r>
              <a:rPr lang="en-US" dirty="0" smtClean="0"/>
              <a:t>Simple</a:t>
            </a:r>
          </a:p>
          <a:p>
            <a:r>
              <a:rPr lang="en-US" dirty="0" smtClean="0"/>
              <a:t>Enhanced</a:t>
            </a:r>
            <a:endParaRPr lang="en-US" dirty="0"/>
          </a:p>
        </p:txBody>
      </p:sp>
    </p:spTree>
    <p:extLst>
      <p:ext uri="{BB962C8B-B14F-4D97-AF65-F5344CB8AC3E}">
        <p14:creationId xmlns:p14="http://schemas.microsoft.com/office/powerpoint/2010/main" val="3776849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ClearSpeak</a:t>
            </a:r>
            <a:endParaRPr lang="en-US" dirty="0" smtClean="0"/>
          </a:p>
          <a:p>
            <a:r>
              <a:rPr lang="en-US" dirty="0" smtClean="0"/>
              <a:t>Prosody</a:t>
            </a:r>
          </a:p>
          <a:p>
            <a:r>
              <a:rPr lang="en-US" b="1" dirty="0" smtClean="0"/>
              <a:t>Navigation</a:t>
            </a:r>
          </a:p>
          <a:p>
            <a:r>
              <a:rPr lang="en-US" dirty="0" smtClean="0"/>
              <a:t>Teacher authoring</a:t>
            </a:r>
          </a:p>
          <a:p>
            <a:r>
              <a:rPr lang="en-US" b="1" dirty="0" smtClean="0"/>
              <a:t>Pilot</a:t>
            </a:r>
            <a:endParaRPr lang="en-US" b="1" dirty="0"/>
          </a:p>
        </p:txBody>
      </p:sp>
      <p:sp>
        <p:nvSpPr>
          <p:cNvPr id="3" name="Title 2"/>
          <p:cNvSpPr>
            <a:spLocks noGrp="1"/>
          </p:cNvSpPr>
          <p:nvPr>
            <p:ph type="title"/>
          </p:nvPr>
        </p:nvSpPr>
        <p:spPr/>
        <p:txBody>
          <a:bodyPr/>
          <a:lstStyle/>
          <a:p>
            <a:r>
              <a:rPr lang="en-US" dirty="0" smtClean="0"/>
              <a:t>Speech Research Study</a:t>
            </a:r>
            <a:endParaRPr lang="en-US" dirty="0"/>
          </a:p>
        </p:txBody>
      </p:sp>
    </p:spTree>
    <p:extLst>
      <p:ext uri="{BB962C8B-B14F-4D97-AF65-F5344CB8AC3E}">
        <p14:creationId xmlns:p14="http://schemas.microsoft.com/office/powerpoint/2010/main" val="3333413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20 Blind/Low vision students</a:t>
            </a:r>
          </a:p>
          <a:p>
            <a:endParaRPr lang="en-US" dirty="0"/>
          </a:p>
        </p:txBody>
      </p:sp>
      <p:sp>
        <p:nvSpPr>
          <p:cNvPr id="3" name="Title 2"/>
          <p:cNvSpPr>
            <a:spLocks noGrp="1"/>
          </p:cNvSpPr>
          <p:nvPr>
            <p:ph type="title"/>
          </p:nvPr>
        </p:nvSpPr>
        <p:spPr/>
        <p:txBody>
          <a:bodyPr/>
          <a:lstStyle/>
          <a:p>
            <a:r>
              <a:rPr lang="en-US" dirty="0" smtClean="0"/>
              <a:t>Research Results</a:t>
            </a:r>
            <a:endParaRPr lang="en-US" dirty="0"/>
          </a:p>
        </p:txBody>
      </p:sp>
    </p:spTree>
    <p:extLst>
      <p:ext uri="{BB962C8B-B14F-4D97-AF65-F5344CB8AC3E}">
        <p14:creationId xmlns:p14="http://schemas.microsoft.com/office/powerpoint/2010/main" val="2861289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45765130"/>
              </p:ext>
            </p:extLst>
          </p:nvPr>
        </p:nvGraphicFramePr>
        <p:xfrm>
          <a:off x="533401" y="1447800"/>
          <a:ext cx="7788004" cy="4241799"/>
        </p:xfrm>
        <a:graphic>
          <a:graphicData uri="http://schemas.openxmlformats.org/drawingml/2006/table">
            <a:tbl>
              <a:tblPr firstRow="1" firstCol="1" bandRow="1">
                <a:tableStyleId>{5C22544A-7EE6-4342-B048-85BDC9FD1C3A}</a:tableStyleId>
              </a:tblPr>
              <a:tblGrid>
                <a:gridCol w="3003055"/>
                <a:gridCol w="1001537"/>
                <a:gridCol w="1559159"/>
                <a:gridCol w="1224274"/>
                <a:gridCol w="999979"/>
              </a:tblGrid>
              <a:tr h="838199">
                <a:tc>
                  <a:txBody>
                    <a:bodyPr/>
                    <a:lstStyle/>
                    <a:p>
                      <a:pPr marL="0" marR="0" indent="144145" algn="ctr" hangingPunct="0">
                        <a:lnSpc>
                          <a:spcPct val="100000"/>
                        </a:lnSpc>
                        <a:spcBef>
                          <a:spcPts val="0"/>
                        </a:spcBef>
                        <a:spcAft>
                          <a:spcPts val="0"/>
                        </a:spcAft>
                      </a:pPr>
                      <a:r>
                        <a:rPr lang="en-US" sz="2000" dirty="0" smtClean="0">
                          <a:effectLst/>
                        </a:rPr>
                        <a:t>Using </a:t>
                      </a:r>
                      <a:r>
                        <a:rPr lang="en-US" sz="2000" dirty="0">
                          <a:effectLst/>
                        </a:rPr>
                        <a:t>feature made</a:t>
                      </a:r>
                    </a:p>
                    <a:p>
                      <a:pPr marL="0" marR="0" indent="144145" algn="ctr" hangingPunct="0">
                        <a:lnSpc>
                          <a:spcPct val="100000"/>
                        </a:lnSpc>
                        <a:spcBef>
                          <a:spcPts val="0"/>
                        </a:spcBef>
                        <a:spcAft>
                          <a:spcPts val="0"/>
                        </a:spcAft>
                      </a:pPr>
                      <a:r>
                        <a:rPr lang="en-US" sz="2000" dirty="0">
                          <a:effectLst/>
                        </a:rPr>
                        <a:t>spoken math...</a:t>
                      </a:r>
                      <a:endParaRPr lang="en-US" sz="2000" dirty="0">
                        <a:effectLst/>
                        <a:latin typeface="Times New Roman"/>
                        <a:ea typeface="Times New Roman"/>
                        <a:cs typeface="Angsana New"/>
                      </a:endParaRPr>
                    </a:p>
                  </a:txBody>
                  <a:tcPr marL="0" marR="36830" marT="0" marB="0"/>
                </a:tc>
                <a:tc>
                  <a:txBody>
                    <a:bodyPr/>
                    <a:lstStyle/>
                    <a:p>
                      <a:pPr marL="0" marR="0" indent="144145" algn="ctr" hangingPunct="0">
                        <a:lnSpc>
                          <a:spcPct val="100000"/>
                        </a:lnSpc>
                        <a:spcBef>
                          <a:spcPts val="0"/>
                        </a:spcBef>
                        <a:spcAft>
                          <a:spcPts val="0"/>
                        </a:spcAft>
                      </a:pPr>
                      <a:r>
                        <a:rPr lang="en-US" sz="2000" dirty="0">
                          <a:effectLst/>
                        </a:rPr>
                        <a:t>Much</a:t>
                      </a:r>
                    </a:p>
                    <a:p>
                      <a:pPr marL="0" marR="0" indent="144145" algn="ctr" hangingPunct="0">
                        <a:lnSpc>
                          <a:spcPct val="100000"/>
                        </a:lnSpc>
                        <a:spcBef>
                          <a:spcPts val="0"/>
                        </a:spcBef>
                        <a:spcAft>
                          <a:spcPts val="0"/>
                        </a:spcAft>
                      </a:pPr>
                      <a:r>
                        <a:rPr lang="en-US" sz="2000" dirty="0">
                          <a:effectLst/>
                        </a:rPr>
                        <a:t>easier</a:t>
                      </a:r>
                      <a:endParaRPr lang="en-US" sz="2000" dirty="0">
                        <a:effectLst/>
                        <a:latin typeface="Times New Roman"/>
                        <a:ea typeface="Times New Roman"/>
                        <a:cs typeface="Angsana New"/>
                      </a:endParaRPr>
                    </a:p>
                  </a:txBody>
                  <a:tcPr marL="0" marR="36830" marT="0" marB="0"/>
                </a:tc>
                <a:tc>
                  <a:txBody>
                    <a:bodyPr/>
                    <a:lstStyle/>
                    <a:p>
                      <a:pPr marL="0" marR="0" indent="144145" algn="ctr" hangingPunct="0">
                        <a:lnSpc>
                          <a:spcPct val="100000"/>
                        </a:lnSpc>
                        <a:spcBef>
                          <a:spcPts val="0"/>
                        </a:spcBef>
                        <a:spcAft>
                          <a:spcPts val="0"/>
                        </a:spcAft>
                      </a:pPr>
                      <a:r>
                        <a:rPr lang="en-US" sz="2000" dirty="0">
                          <a:effectLst/>
                        </a:rPr>
                        <a:t>Somewhat</a:t>
                      </a:r>
                    </a:p>
                    <a:p>
                      <a:pPr marL="0" marR="0" indent="144145" algn="ctr" hangingPunct="0">
                        <a:lnSpc>
                          <a:spcPct val="100000"/>
                        </a:lnSpc>
                        <a:spcBef>
                          <a:spcPts val="0"/>
                        </a:spcBef>
                        <a:spcAft>
                          <a:spcPts val="0"/>
                        </a:spcAft>
                      </a:pPr>
                      <a:r>
                        <a:rPr lang="en-US" sz="2000" dirty="0">
                          <a:effectLst/>
                        </a:rPr>
                        <a:t>easier</a:t>
                      </a:r>
                      <a:endParaRPr lang="en-US" sz="2000" dirty="0">
                        <a:effectLst/>
                        <a:latin typeface="Times New Roman"/>
                        <a:ea typeface="Times New Roman"/>
                        <a:cs typeface="Angsana New"/>
                      </a:endParaRPr>
                    </a:p>
                  </a:txBody>
                  <a:tcPr marL="0" marR="36830" marT="0" marB="0"/>
                </a:tc>
                <a:tc>
                  <a:txBody>
                    <a:bodyPr/>
                    <a:lstStyle/>
                    <a:p>
                      <a:pPr marL="0" marR="0" indent="144145" algn="ctr" hangingPunct="0">
                        <a:lnSpc>
                          <a:spcPct val="100000"/>
                        </a:lnSpc>
                        <a:spcBef>
                          <a:spcPts val="0"/>
                        </a:spcBef>
                        <a:spcAft>
                          <a:spcPts val="0"/>
                        </a:spcAft>
                      </a:pPr>
                      <a:r>
                        <a:rPr lang="en-US" sz="2000" dirty="0">
                          <a:effectLst/>
                        </a:rPr>
                        <a:t>Slightly</a:t>
                      </a:r>
                    </a:p>
                    <a:p>
                      <a:pPr marL="0" marR="0" indent="144145" algn="ctr" hangingPunct="0">
                        <a:lnSpc>
                          <a:spcPct val="100000"/>
                        </a:lnSpc>
                        <a:spcBef>
                          <a:spcPts val="0"/>
                        </a:spcBef>
                        <a:spcAft>
                          <a:spcPts val="0"/>
                        </a:spcAft>
                      </a:pPr>
                      <a:r>
                        <a:rPr lang="en-US" sz="2000" dirty="0">
                          <a:effectLst/>
                        </a:rPr>
                        <a:t>easier</a:t>
                      </a:r>
                      <a:endParaRPr lang="en-US" sz="2000" dirty="0">
                        <a:effectLst/>
                        <a:latin typeface="Times New Roman"/>
                        <a:ea typeface="Times New Roman"/>
                        <a:cs typeface="Angsana New"/>
                      </a:endParaRPr>
                    </a:p>
                  </a:txBody>
                  <a:tcPr marL="0" marR="36830" marT="0" marB="0"/>
                </a:tc>
                <a:tc>
                  <a:txBody>
                    <a:bodyPr/>
                    <a:lstStyle/>
                    <a:p>
                      <a:pPr marL="0" marR="0" indent="144145" algn="ctr" hangingPunct="0">
                        <a:lnSpc>
                          <a:spcPct val="100000"/>
                        </a:lnSpc>
                        <a:spcBef>
                          <a:spcPts val="0"/>
                        </a:spcBef>
                        <a:spcAft>
                          <a:spcPts val="0"/>
                        </a:spcAft>
                      </a:pPr>
                      <a:r>
                        <a:rPr lang="en-US" sz="2000">
                          <a:effectLst/>
                        </a:rPr>
                        <a:t>No</a:t>
                      </a:r>
                    </a:p>
                    <a:p>
                      <a:pPr marL="0" marR="0" indent="144145" algn="ctr" hangingPunct="0">
                        <a:lnSpc>
                          <a:spcPct val="100000"/>
                        </a:lnSpc>
                        <a:spcBef>
                          <a:spcPts val="0"/>
                        </a:spcBef>
                        <a:spcAft>
                          <a:spcPts val="0"/>
                        </a:spcAft>
                      </a:pPr>
                      <a:r>
                        <a:rPr lang="en-US" sz="2000">
                          <a:effectLst/>
                        </a:rPr>
                        <a:t>easier</a:t>
                      </a:r>
                      <a:endParaRPr lang="en-US" sz="2000">
                        <a:effectLst/>
                        <a:latin typeface="Times New Roman"/>
                        <a:ea typeface="Times New Roman"/>
                        <a:cs typeface="Angsana New"/>
                      </a:endParaRPr>
                    </a:p>
                  </a:txBody>
                  <a:tcPr marL="0" marR="36830" marT="0" marB="0"/>
                </a:tc>
              </a:tr>
              <a:tr h="558800">
                <a:tc>
                  <a:txBody>
                    <a:bodyPr/>
                    <a:lstStyle/>
                    <a:p>
                      <a:pPr marL="0" marR="0" indent="144145" algn="l" hangingPunct="0">
                        <a:lnSpc>
                          <a:spcPct val="100000"/>
                        </a:lnSpc>
                        <a:spcBef>
                          <a:spcPts val="0"/>
                        </a:spcBef>
                        <a:spcAft>
                          <a:spcPts val="0"/>
                        </a:spcAft>
                      </a:pPr>
                      <a:r>
                        <a:rPr lang="en-US" sz="2000" dirty="0">
                          <a:effectLst/>
                        </a:rPr>
                        <a:t>Arrow keys </a:t>
                      </a:r>
                      <a:endParaRPr lang="en-US" sz="2000" dirty="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00B050"/>
                          </a:solidFill>
                          <a:effectLst/>
                        </a:rPr>
                        <a:t>14</a:t>
                      </a:r>
                      <a:endParaRPr lang="en-US" sz="2000" dirty="0">
                        <a:solidFill>
                          <a:srgbClr val="00B05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solidFill>
                            <a:srgbClr val="00B050"/>
                          </a:solidFill>
                          <a:effectLst/>
                        </a:rPr>
                        <a:t>4</a:t>
                      </a:r>
                      <a:endParaRPr lang="en-US" sz="2000">
                        <a:solidFill>
                          <a:srgbClr val="00B05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2</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0</a:t>
                      </a:r>
                      <a:endParaRPr lang="en-US" sz="2000">
                        <a:effectLst/>
                        <a:latin typeface="Times New Roman"/>
                        <a:ea typeface="Times New Roman"/>
                        <a:cs typeface="Angsana New"/>
                      </a:endParaRPr>
                    </a:p>
                  </a:txBody>
                  <a:tcPr marL="0" marR="36830" marT="0" marB="0" anchor="ctr"/>
                </a:tc>
              </a:tr>
              <a:tr h="558800">
                <a:tc>
                  <a:txBody>
                    <a:bodyPr/>
                    <a:lstStyle/>
                    <a:p>
                      <a:pPr marL="0" marR="0" indent="144145" algn="l" hangingPunct="0">
                        <a:lnSpc>
                          <a:spcPct val="100000"/>
                        </a:lnSpc>
                        <a:spcBef>
                          <a:spcPts val="0"/>
                        </a:spcBef>
                        <a:spcAft>
                          <a:spcPts val="0"/>
                        </a:spcAft>
                      </a:pPr>
                      <a:r>
                        <a:rPr lang="en-US" sz="2000" dirty="0">
                          <a:effectLst/>
                        </a:rPr>
                        <a:t>Zoom in/out </a:t>
                      </a:r>
                      <a:endParaRPr lang="en-US" sz="2000" dirty="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00B050"/>
                          </a:solidFill>
                          <a:effectLst/>
                        </a:rPr>
                        <a:t>14</a:t>
                      </a:r>
                      <a:endParaRPr lang="en-US" sz="2000" dirty="0">
                        <a:solidFill>
                          <a:srgbClr val="00B05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00B050"/>
                          </a:solidFill>
                          <a:effectLst/>
                        </a:rPr>
                        <a:t>5</a:t>
                      </a:r>
                      <a:endParaRPr lang="en-US" sz="2000" dirty="0">
                        <a:solidFill>
                          <a:srgbClr val="00B05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0</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1</a:t>
                      </a:r>
                      <a:endParaRPr lang="en-US" sz="2000">
                        <a:effectLst/>
                        <a:latin typeface="Times New Roman"/>
                        <a:ea typeface="Times New Roman"/>
                        <a:cs typeface="Angsana New"/>
                      </a:endParaRPr>
                    </a:p>
                  </a:txBody>
                  <a:tcPr marL="0" marR="36830" marT="0" marB="0" anchor="ctr"/>
                </a:tc>
              </a:tr>
              <a:tr h="558800">
                <a:tc>
                  <a:txBody>
                    <a:bodyPr/>
                    <a:lstStyle/>
                    <a:p>
                      <a:pPr marL="0" marR="0" indent="144145" algn="l" hangingPunct="0">
                        <a:lnSpc>
                          <a:spcPct val="100000"/>
                        </a:lnSpc>
                        <a:spcBef>
                          <a:spcPts val="0"/>
                        </a:spcBef>
                        <a:spcAft>
                          <a:spcPts val="0"/>
                        </a:spcAft>
                      </a:pPr>
                      <a:r>
                        <a:rPr lang="en-US" sz="2000" dirty="0">
                          <a:effectLst/>
                        </a:rPr>
                        <a:t>Switch </a:t>
                      </a:r>
                      <a:r>
                        <a:rPr lang="en-US" sz="2000" dirty="0" smtClean="0">
                          <a:effectLst/>
                        </a:rPr>
                        <a:t>navigation</a:t>
                      </a:r>
                      <a:br>
                        <a:rPr lang="en-US" sz="2000" dirty="0" smtClean="0">
                          <a:effectLst/>
                        </a:rPr>
                      </a:br>
                      <a:r>
                        <a:rPr lang="en-US" sz="2000" dirty="0" smtClean="0">
                          <a:effectLst/>
                        </a:rPr>
                        <a:t> </a:t>
                      </a:r>
                      <a:r>
                        <a:rPr lang="en-US" sz="2000" dirty="0">
                          <a:effectLst/>
                        </a:rPr>
                        <a:t>modes </a:t>
                      </a:r>
                      <a:endParaRPr lang="en-US" sz="2000" dirty="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solidFill>
                            <a:srgbClr val="00B050"/>
                          </a:solidFill>
                          <a:effectLst/>
                        </a:rPr>
                        <a:t>13</a:t>
                      </a:r>
                      <a:endParaRPr lang="en-US" sz="2000">
                        <a:solidFill>
                          <a:srgbClr val="00B05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00B050"/>
                          </a:solidFill>
                          <a:effectLst/>
                        </a:rPr>
                        <a:t>4</a:t>
                      </a:r>
                      <a:endParaRPr lang="en-US" sz="2000" dirty="0">
                        <a:solidFill>
                          <a:srgbClr val="00B05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2</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1</a:t>
                      </a:r>
                      <a:endParaRPr lang="en-US" sz="2000">
                        <a:effectLst/>
                        <a:latin typeface="Times New Roman"/>
                        <a:ea typeface="Times New Roman"/>
                        <a:cs typeface="Angsana New"/>
                      </a:endParaRPr>
                    </a:p>
                  </a:txBody>
                  <a:tcPr marL="0" marR="36830" marT="0" marB="0" anchor="ctr"/>
                </a:tc>
              </a:tr>
              <a:tr h="558800">
                <a:tc>
                  <a:txBody>
                    <a:bodyPr/>
                    <a:lstStyle/>
                    <a:p>
                      <a:pPr marL="0" marR="0" indent="144145" algn="l" hangingPunct="0">
                        <a:lnSpc>
                          <a:spcPct val="100000"/>
                        </a:lnSpc>
                        <a:spcBef>
                          <a:spcPts val="0"/>
                        </a:spcBef>
                        <a:spcAft>
                          <a:spcPts val="0"/>
                        </a:spcAft>
                      </a:pPr>
                      <a:r>
                        <a:rPr lang="en-US" sz="2000">
                          <a:effectLst/>
                        </a:rPr>
                        <a:t>Place markers </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FFC000"/>
                          </a:solidFill>
                          <a:effectLst/>
                        </a:rPr>
                        <a:t>7</a:t>
                      </a:r>
                      <a:endParaRPr lang="en-US" sz="2000" dirty="0">
                        <a:solidFill>
                          <a:srgbClr val="FFC00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FFC000"/>
                          </a:solidFill>
                          <a:effectLst/>
                        </a:rPr>
                        <a:t>4</a:t>
                      </a:r>
                      <a:endParaRPr lang="en-US" sz="2000" dirty="0">
                        <a:solidFill>
                          <a:srgbClr val="FFC00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effectLst/>
                        </a:rPr>
                        <a:t>6</a:t>
                      </a:r>
                      <a:endParaRPr lang="en-US" sz="2000" dirty="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3</a:t>
                      </a:r>
                      <a:endParaRPr lang="en-US" sz="2000">
                        <a:effectLst/>
                        <a:latin typeface="Times New Roman"/>
                        <a:ea typeface="Times New Roman"/>
                        <a:cs typeface="Angsana New"/>
                      </a:endParaRPr>
                    </a:p>
                  </a:txBody>
                  <a:tcPr marL="0" marR="36830" marT="0" marB="0" anchor="ctr"/>
                </a:tc>
              </a:tr>
              <a:tr h="558800">
                <a:tc>
                  <a:txBody>
                    <a:bodyPr/>
                    <a:lstStyle/>
                    <a:p>
                      <a:pPr marL="0" marR="0" indent="144145" algn="l" hangingPunct="0">
                        <a:lnSpc>
                          <a:spcPct val="100000"/>
                        </a:lnSpc>
                        <a:spcBef>
                          <a:spcPts val="0"/>
                        </a:spcBef>
                        <a:spcAft>
                          <a:spcPts val="0"/>
                        </a:spcAft>
                      </a:pPr>
                      <a:r>
                        <a:rPr lang="en-US" sz="2000">
                          <a:effectLst/>
                        </a:rPr>
                        <a:t>Where-am-I </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FF0000"/>
                          </a:solidFill>
                          <a:effectLst/>
                        </a:rPr>
                        <a:t>3</a:t>
                      </a:r>
                      <a:endParaRPr lang="en-US" sz="2000" dirty="0">
                        <a:solidFill>
                          <a:srgbClr val="FF000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FF0000"/>
                          </a:solidFill>
                          <a:effectLst/>
                        </a:rPr>
                        <a:t>5</a:t>
                      </a:r>
                      <a:endParaRPr lang="en-US" sz="2000" dirty="0">
                        <a:solidFill>
                          <a:srgbClr val="FF000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2</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effectLst/>
                        </a:rPr>
                        <a:t>9</a:t>
                      </a:r>
                      <a:endParaRPr lang="en-US" sz="2000" dirty="0">
                        <a:effectLst/>
                        <a:latin typeface="Times New Roman"/>
                        <a:ea typeface="Times New Roman"/>
                        <a:cs typeface="Angsana New"/>
                      </a:endParaRPr>
                    </a:p>
                  </a:txBody>
                  <a:tcPr marL="0" marR="36830" marT="0" marB="0" anchor="ctr"/>
                </a:tc>
              </a:tr>
              <a:tr h="558800">
                <a:tc>
                  <a:txBody>
                    <a:bodyPr/>
                    <a:lstStyle/>
                    <a:p>
                      <a:pPr marL="0" marR="0" indent="144145" algn="l" hangingPunct="0">
                        <a:lnSpc>
                          <a:spcPct val="100000"/>
                        </a:lnSpc>
                        <a:spcBef>
                          <a:spcPts val="0"/>
                        </a:spcBef>
                        <a:spcAft>
                          <a:spcPts val="0"/>
                        </a:spcAft>
                      </a:pPr>
                      <a:r>
                        <a:rPr lang="en-US" sz="2000">
                          <a:effectLst/>
                        </a:rPr>
                        <a:t>Describe </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solidFill>
                            <a:srgbClr val="FF0000"/>
                          </a:solidFill>
                          <a:effectLst/>
                        </a:rPr>
                        <a:t>2</a:t>
                      </a:r>
                      <a:endParaRPr lang="en-US" sz="2000">
                        <a:solidFill>
                          <a:srgbClr val="FF000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solidFill>
                            <a:srgbClr val="FF0000"/>
                          </a:solidFill>
                          <a:effectLst/>
                        </a:rPr>
                        <a:t>5</a:t>
                      </a:r>
                      <a:endParaRPr lang="en-US" sz="2000" dirty="0">
                        <a:solidFill>
                          <a:srgbClr val="FF0000"/>
                        </a:solidFill>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a:effectLst/>
                        </a:rPr>
                        <a:t>1</a:t>
                      </a:r>
                      <a:endParaRPr lang="en-US" sz="2000">
                        <a:effectLst/>
                        <a:latin typeface="Times New Roman"/>
                        <a:ea typeface="Times New Roman"/>
                        <a:cs typeface="Angsana New"/>
                      </a:endParaRPr>
                    </a:p>
                  </a:txBody>
                  <a:tcPr marL="0" marR="36830" marT="0" marB="0" anchor="ctr"/>
                </a:tc>
                <a:tc>
                  <a:txBody>
                    <a:bodyPr/>
                    <a:lstStyle/>
                    <a:p>
                      <a:pPr marL="0" marR="0" indent="144145" algn="ctr" hangingPunct="0">
                        <a:lnSpc>
                          <a:spcPct val="100000"/>
                        </a:lnSpc>
                        <a:spcBef>
                          <a:spcPts val="0"/>
                        </a:spcBef>
                        <a:spcAft>
                          <a:spcPts val="0"/>
                        </a:spcAft>
                      </a:pPr>
                      <a:r>
                        <a:rPr lang="en-US" sz="2000" dirty="0">
                          <a:effectLst/>
                        </a:rPr>
                        <a:t>12</a:t>
                      </a:r>
                      <a:endParaRPr lang="en-US" sz="2000" dirty="0">
                        <a:effectLst/>
                        <a:latin typeface="Times New Roman"/>
                        <a:ea typeface="Times New Roman"/>
                        <a:cs typeface="Angsana New"/>
                      </a:endParaRPr>
                    </a:p>
                  </a:txBody>
                  <a:tcPr marL="0" marR="36830" marT="0" marB="0" anchor="ctr"/>
                </a:tc>
              </a:tr>
            </a:tbl>
          </a:graphicData>
        </a:graphic>
      </p:graphicFrame>
      <p:sp>
        <p:nvSpPr>
          <p:cNvPr id="3" name="Title 2"/>
          <p:cNvSpPr>
            <a:spLocks noGrp="1"/>
          </p:cNvSpPr>
          <p:nvPr>
            <p:ph type="title"/>
          </p:nvPr>
        </p:nvSpPr>
        <p:spPr/>
        <p:txBody>
          <a:bodyPr/>
          <a:lstStyle/>
          <a:p>
            <a:r>
              <a:rPr lang="en-US" dirty="0" smtClean="0"/>
              <a:t>Ratings of Navigation Features</a:t>
            </a:r>
            <a:endParaRPr lang="en-US" dirty="0"/>
          </a:p>
        </p:txBody>
      </p:sp>
    </p:spTree>
    <p:extLst>
      <p:ext uri="{BB962C8B-B14F-4D97-AF65-F5344CB8AC3E}">
        <p14:creationId xmlns:p14="http://schemas.microsoft.com/office/powerpoint/2010/main" val="2121614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endParaRPr lang="en-US" dirty="0" smtClean="0"/>
          </a:p>
          <a:p>
            <a:pPr marL="109728" indent="0">
              <a:buNone/>
            </a:pPr>
            <a:endParaRPr lang="en-US" dirty="0" smtClean="0"/>
          </a:p>
          <a:p>
            <a:r>
              <a:rPr lang="en-US" dirty="0" smtClean="0"/>
              <a:t>Much easier/Somewhat easier:</a:t>
            </a:r>
          </a:p>
          <a:p>
            <a:pPr lvl="1"/>
            <a:r>
              <a:rPr lang="en-US" dirty="0" smtClean="0"/>
              <a:t>Moving, Zooming</a:t>
            </a:r>
          </a:p>
          <a:p>
            <a:pPr lvl="1"/>
            <a:r>
              <a:rPr lang="en-US" dirty="0" smtClean="0"/>
              <a:t>Switching navigation modes</a:t>
            </a:r>
          </a:p>
          <a:p>
            <a:r>
              <a:rPr lang="en-US" dirty="0" smtClean="0"/>
              <a:t>50/50</a:t>
            </a:r>
          </a:p>
          <a:p>
            <a:pPr lvl="1"/>
            <a:r>
              <a:rPr lang="en-US" dirty="0" err="1" smtClean="0"/>
              <a:t>Placemarkers</a:t>
            </a:r>
            <a:endParaRPr lang="en-US" dirty="0" smtClean="0"/>
          </a:p>
          <a:p>
            <a:r>
              <a:rPr lang="en-US" dirty="0" smtClean="0"/>
              <a:t>Slightly easier/No easier</a:t>
            </a:r>
          </a:p>
          <a:p>
            <a:pPr lvl="1"/>
            <a:r>
              <a:rPr lang="en-US" dirty="0" smtClean="0"/>
              <a:t>Where-am-I, Describe</a:t>
            </a:r>
          </a:p>
        </p:txBody>
      </p:sp>
      <p:sp>
        <p:nvSpPr>
          <p:cNvPr id="3" name="Title 2"/>
          <p:cNvSpPr>
            <a:spLocks noGrp="1"/>
          </p:cNvSpPr>
          <p:nvPr>
            <p:ph type="title"/>
          </p:nvPr>
        </p:nvSpPr>
        <p:spPr/>
        <p:txBody>
          <a:bodyPr/>
          <a:lstStyle/>
          <a:p>
            <a:r>
              <a:rPr lang="en-US" dirty="0"/>
              <a:t>Ratings of Navigation Features</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00200"/>
            <a:ext cx="3054350"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69619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3650</TotalTime>
  <Words>523</Words>
  <Application>Microsoft Office PowerPoint</Application>
  <PresentationFormat>On-screen Show (4:3)</PresentationFormat>
  <Paragraphs>146</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Concourse</vt:lpstr>
      <vt:lpstr>Equation</vt:lpstr>
      <vt:lpstr>A Study of Speech Vs. Braille and Large Print of Math Expressions</vt:lpstr>
      <vt:lpstr>Can Math-to-Speech be Useful?</vt:lpstr>
      <vt:lpstr>Three Triangle Formulas (Revealed)</vt:lpstr>
      <vt:lpstr>Navigation Features</vt:lpstr>
      <vt:lpstr>Navigation Modes</vt:lpstr>
      <vt:lpstr>Speech Research Study</vt:lpstr>
      <vt:lpstr>Research Results</vt:lpstr>
      <vt:lpstr>Ratings of Navigation Features</vt:lpstr>
      <vt:lpstr>Ratings of Navigation Features</vt:lpstr>
      <vt:lpstr>Final Pilot</vt:lpstr>
      <vt:lpstr>Performance for each Question</vt:lpstr>
      <vt:lpstr>Performance for each Student</vt:lpstr>
      <vt:lpstr>Summary &amp; Open Questions</vt:lpstr>
      <vt:lpstr>Acknowledgements</vt:lpstr>
      <vt:lpstr>More 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Speech Vs. Braille and Large Print of Math Expressions</dc:title>
  <dc:creator>soiffer</dc:creator>
  <cp:lastModifiedBy>soiffer</cp:lastModifiedBy>
  <cp:revision>43</cp:revision>
  <dcterms:created xsi:type="dcterms:W3CDTF">2016-07-02T03:37:05Z</dcterms:created>
  <dcterms:modified xsi:type="dcterms:W3CDTF">2016-07-15T08:20:44Z</dcterms:modified>
</cp:coreProperties>
</file>