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9" r:id="rId3"/>
    <p:sldId id="270" r:id="rId4"/>
    <p:sldId id="271" r:id="rId5"/>
    <p:sldId id="257" r:id="rId6"/>
    <p:sldId id="261" r:id="rId7"/>
    <p:sldId id="262" r:id="rId8"/>
    <p:sldId id="263" r:id="rId9"/>
    <p:sldId id="264" r:id="rId10"/>
    <p:sldId id="265" r:id="rId11"/>
    <p:sldId id="272" r:id="rId12"/>
    <p:sldId id="280" r:id="rId13"/>
    <p:sldId id="278" r:id="rId14"/>
    <p:sldId id="266" r:id="rId15"/>
    <p:sldId id="273" r:id="rId16"/>
    <p:sldId id="274" r:id="rId17"/>
    <p:sldId id="275" r:id="rId18"/>
    <p:sldId id="27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89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630" autoAdjust="0"/>
  </p:normalViewPr>
  <p:slideViewPr>
    <p:cSldViewPr snapToGrid="0">
      <p:cViewPr varScale="1">
        <p:scale>
          <a:sx n="70" d="100"/>
          <a:sy n="70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4AB8E-ABFF-4E28-98B0-F0F6C0FCE5FA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8B52E-B2D4-44D7-840B-0E5BED6E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6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8B52E-B2D4-44D7-840B-0E5BED6ED7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6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8B52E-B2D4-44D7-840B-0E5BED6ED7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4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To reduce the deficulties faced by physically disabled persons in using computer.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8B52E-B2D4-44D7-840B-0E5BED6ED7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5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 systems have two things in common. They have a hardware and software to process</a:t>
            </a:r>
            <a:r>
              <a:rPr lang="de-DE" baseline="0" dirty="0" smtClean="0"/>
              <a:t> this information</a:t>
            </a:r>
          </a:p>
          <a:p>
            <a:r>
              <a:rPr lang="de-DE" baseline="0" dirty="0" smtClean="0"/>
              <a:t>EOG:</a:t>
            </a:r>
          </a:p>
          <a:p>
            <a:r>
              <a:rPr lang="de-DE" baseline="0" dirty="0" smtClean="0"/>
              <a:t>Needs several facial sensors which are hard for disabled person to place</a:t>
            </a:r>
          </a:p>
          <a:p>
            <a:endParaRPr lang="de-DE" baseline="0" dirty="0" smtClean="0"/>
          </a:p>
          <a:p>
            <a:r>
              <a:rPr lang="de-DE" baseline="0" dirty="0" smtClean="0"/>
              <a:t>Camera:</a:t>
            </a:r>
          </a:p>
          <a:p>
            <a:r>
              <a:rPr lang="de-DE" baseline="0" dirty="0" smtClean="0"/>
              <a:t>Easy for user but requires high computational power</a:t>
            </a:r>
          </a:p>
          <a:p>
            <a:endParaRPr lang="de-DE" baseline="0" dirty="0" smtClean="0"/>
          </a:p>
          <a:p>
            <a:r>
              <a:rPr lang="de-DE" baseline="0" dirty="0" smtClean="0"/>
              <a:t>Piezoelectric sensors</a:t>
            </a:r>
          </a:p>
          <a:p>
            <a:r>
              <a:rPr lang="de-DE" baseline="0" dirty="0" smtClean="0"/>
              <a:t>Reduced number of sensors and reduced computational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8B52E-B2D4-44D7-840B-0E5BED6ED7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6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The aim is to find the </a:t>
            </a:r>
            <a:r>
              <a:rPr lang="de-DE" sz="1200" dirty="0" smtClean="0">
                <a:solidFill>
                  <a:srgbClr val="00B050"/>
                </a:solidFill>
              </a:rPr>
              <a:t>accurate</a:t>
            </a:r>
            <a:r>
              <a:rPr lang="de-DE" sz="1200" dirty="0" smtClean="0"/>
              <a:t> and </a:t>
            </a:r>
            <a:r>
              <a:rPr lang="de-DE" sz="1200" dirty="0" smtClean="0">
                <a:solidFill>
                  <a:srgbClr val="00B050"/>
                </a:solidFill>
              </a:rPr>
              <a:t>least computational extensive </a:t>
            </a:r>
            <a:r>
              <a:rPr lang="de-DE" sz="1200" dirty="0" smtClean="0"/>
              <a:t>algorithm.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8B52E-B2D4-44D7-840B-0E5BED6ED7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8B52E-B2D4-44D7-840B-0E5BED6ED7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3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5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5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0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7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6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2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1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1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7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38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8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1392277" y="6631281"/>
            <a:ext cx="6400800" cy="185904"/>
          </a:xfrm>
          <a:prstGeom prst="rect">
            <a:avLst/>
          </a:prstGeom>
          <a:solidFill>
            <a:srgbClr val="00689D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B5B5B5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3" tIns="44126" rIns="88253" bIns="44126" numCol="1" anchor="t" anchorCtr="0" compatLnSpc="1">
            <a:prstTxWarp prst="textNoShape">
              <a:avLst/>
            </a:prstTxWarp>
          </a:bodyPr>
          <a:lstStyle/>
          <a:p>
            <a:endParaRPr lang="de-DE" sz="1737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598" y="65501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E00DD66B-14D7-4D3D-99C1-48F8F7C9F5AE}" type="slidenum">
              <a:rPr lang="en-US" smtClean="0"/>
              <a:pPr algn="ctr"/>
              <a:t>‹#›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8" name="Grafik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9064" y="6245877"/>
            <a:ext cx="1256372" cy="5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13"/>
          <p:cNvCxnSpPr/>
          <p:nvPr userDrawn="1"/>
        </p:nvCxnSpPr>
        <p:spPr>
          <a:xfrm>
            <a:off x="1390898" y="6582396"/>
            <a:ext cx="6400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51048" y="6303185"/>
            <a:ext cx="1283195" cy="507812"/>
            <a:chOff x="152648" y="6353985"/>
            <a:chExt cx="1283195" cy="50781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8" t="9420" r="8132" b="16667"/>
            <a:stretch/>
          </p:blipFill>
          <p:spPr>
            <a:xfrm>
              <a:off x="152648" y="6353985"/>
              <a:ext cx="1252728" cy="48770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152648" y="6360177"/>
              <a:ext cx="1283195" cy="501620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"/>
          <p:cNvSpPr>
            <a:spLocks noChangeArrowheads="1"/>
          </p:cNvSpPr>
          <p:nvPr userDrawn="1"/>
        </p:nvSpPr>
        <p:spPr bwMode="auto">
          <a:xfrm>
            <a:off x="0" y="2200"/>
            <a:ext cx="9144000" cy="185904"/>
          </a:xfrm>
          <a:prstGeom prst="rect">
            <a:avLst/>
          </a:prstGeom>
          <a:solidFill>
            <a:srgbClr val="00689D"/>
          </a:solidFill>
          <a:ln>
            <a:noFill/>
          </a:ln>
          <a:extLst/>
        </p:spPr>
        <p:txBody>
          <a:bodyPr vert="horz" wrap="square" lIns="88253" tIns="44126" rIns="88253" bIns="44126" numCol="1" anchor="t" anchorCtr="0" compatLnSpc="1">
            <a:prstTxWarp prst="textNoShape">
              <a:avLst/>
            </a:prstTxWarp>
          </a:bodyPr>
          <a:lstStyle/>
          <a:p>
            <a:endParaRPr lang="de-DE" sz="1737" dirty="0"/>
          </a:p>
        </p:txBody>
      </p:sp>
      <p:cxnSp>
        <p:nvCxnSpPr>
          <p:cNvPr id="17" name="Gerade Verbindung 13"/>
          <p:cNvCxnSpPr/>
          <p:nvPr userDrawn="1"/>
        </p:nvCxnSpPr>
        <p:spPr>
          <a:xfrm>
            <a:off x="0" y="230000"/>
            <a:ext cx="914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29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292"/>
            <a:ext cx="9144000" cy="24870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Replacement of the Standard </a:t>
            </a:r>
            <a:r>
              <a:rPr lang="en-US" b="1" dirty="0">
                <a:solidFill>
                  <a:srgbClr val="00B0F0"/>
                </a:solidFill>
              </a:rPr>
              <a:t>Computer Keyboard </a:t>
            </a:r>
            <a:r>
              <a:rPr lang="en-US" b="1" dirty="0"/>
              <a:t>and</a:t>
            </a:r>
            <a:br>
              <a:rPr lang="en-US" b="1" dirty="0"/>
            </a:br>
            <a:r>
              <a:rPr lang="en-US" b="1" dirty="0">
                <a:solidFill>
                  <a:srgbClr val="00B0F0"/>
                </a:solidFill>
              </a:rPr>
              <a:t>Mouse</a:t>
            </a:r>
            <a:r>
              <a:rPr lang="en-US" b="1" dirty="0"/>
              <a:t> by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Blinks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3494557"/>
            <a:ext cx="6858000" cy="1246389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Muhammad Bilal Saif</a:t>
            </a:r>
          </a:p>
          <a:p>
            <a:r>
              <a:rPr lang="de-DE" dirty="0" smtClean="0"/>
              <a:t>Torsten Felzer</a:t>
            </a:r>
          </a:p>
          <a:p>
            <a:r>
              <a:rPr lang="de-DE" dirty="0" smtClean="0"/>
              <a:t>Institute for Mechatronic Systems,</a:t>
            </a:r>
          </a:p>
          <a:p>
            <a:r>
              <a:rPr lang="de-DE" dirty="0" smtClean="0"/>
              <a:t>Technische Universität Darmstadt, Germany.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5305425"/>
            <a:ext cx="2312562" cy="105251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95887" y="5131593"/>
            <a:ext cx="1171575" cy="1400175"/>
            <a:chOff x="3771900" y="5238750"/>
            <a:chExt cx="1171575" cy="14001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104" y="5314950"/>
              <a:ext cx="734892" cy="609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372" y="6013613"/>
              <a:ext cx="826624" cy="5507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71900" y="5238750"/>
              <a:ext cx="1171575" cy="14001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37" y="5487184"/>
            <a:ext cx="688991" cy="68899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543425" y="5669754"/>
            <a:ext cx="466725" cy="344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1</a:t>
            </a:fld>
            <a:r>
              <a:rPr lang="en-US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band and electronics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0" y="1825625"/>
            <a:ext cx="4376149" cy="4351338"/>
          </a:xfrm>
        </p:spPr>
      </p:pic>
      <p:sp>
        <p:nvSpPr>
          <p:cNvPr id="5" name="TextBox 4"/>
          <p:cNvSpPr txBox="1"/>
          <p:nvPr/>
        </p:nvSpPr>
        <p:spPr>
          <a:xfrm>
            <a:off x="4892842" y="1941095"/>
            <a:ext cx="39784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Electronics: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Piezo-sensor biasing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Analog amplifier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Microcontroller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Wired/wireless (RFM73) connection to the headband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Battery (LIPO)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Battery charge controller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Wired connection to the computer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10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0635"/>
            <a:ext cx="7886700" cy="1325563"/>
          </a:xfrm>
        </p:spPr>
        <p:txBody>
          <a:bodyPr/>
          <a:lstStyle/>
          <a:p>
            <a:r>
              <a:rPr lang="de-DE" dirty="0" smtClean="0"/>
              <a:t>VirtualKeypad -- VK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3" y="1553423"/>
            <a:ext cx="8516202" cy="4492532"/>
          </a:xfrm>
        </p:spPr>
        <p:txBody>
          <a:bodyPr>
            <a:noAutofit/>
          </a:bodyPr>
          <a:lstStyle/>
          <a:p>
            <a:pPr algn="just"/>
            <a:r>
              <a:rPr lang="de-DE" sz="3200" dirty="0" smtClean="0"/>
              <a:t>This software is responsible for</a:t>
            </a:r>
          </a:p>
          <a:p>
            <a:pPr lvl="1" algn="just"/>
            <a:r>
              <a:rPr lang="de-DE" sz="2800" dirty="0" smtClean="0"/>
              <a:t>processing the </a:t>
            </a:r>
            <a:r>
              <a:rPr lang="de-DE" sz="2800" dirty="0" smtClean="0">
                <a:solidFill>
                  <a:srgbClr val="FF0000"/>
                </a:solidFill>
              </a:rPr>
              <a:t>raw data</a:t>
            </a:r>
            <a:r>
              <a:rPr lang="de-DE" sz="2800" dirty="0" smtClean="0"/>
              <a:t> to determine the type of eye blink</a:t>
            </a:r>
          </a:p>
          <a:p>
            <a:pPr lvl="1" algn="just"/>
            <a:r>
              <a:rPr lang="de-DE" sz="2800" dirty="0" smtClean="0"/>
              <a:t>Depending upon the time of blink, it has to generate a </a:t>
            </a:r>
            <a:r>
              <a:rPr lang="de-DE" sz="2800" dirty="0" smtClean="0">
                <a:solidFill>
                  <a:srgbClr val="FF0000"/>
                </a:solidFill>
              </a:rPr>
              <a:t>virtual keycode </a:t>
            </a:r>
            <a:r>
              <a:rPr lang="de-DE" sz="2800" dirty="0" smtClean="0"/>
              <a:t>for the OSDS.</a:t>
            </a:r>
          </a:p>
          <a:p>
            <a:pPr algn="just"/>
            <a:r>
              <a:rPr lang="de-DE" sz="3200" dirty="0" smtClean="0"/>
              <a:t>For blink type determination, following two </a:t>
            </a:r>
            <a:r>
              <a:rPr lang="de-DE" sz="3200" dirty="0" smtClean="0">
                <a:solidFill>
                  <a:srgbClr val="0070C0"/>
                </a:solidFill>
              </a:rPr>
              <a:t>detection algorithms </a:t>
            </a:r>
            <a:r>
              <a:rPr lang="de-DE" sz="3200" dirty="0" smtClean="0"/>
              <a:t>have been tested,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Derivation based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Envelop </a:t>
            </a:r>
            <a:r>
              <a:rPr lang="en-US" sz="2800" dirty="0" smtClean="0"/>
              <a:t>based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11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Algorithms -- </a:t>
            </a:r>
            <a:r>
              <a:rPr lang="en-US" dirty="0" smtClean="0">
                <a:solidFill>
                  <a:srgbClr val="FF0000"/>
                </a:solidFill>
              </a:rPr>
              <a:t>Derivation Based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12</a:t>
            </a:fld>
            <a:r>
              <a:rPr lang="en-US" smtClean="0"/>
              <a:t>/19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" y="1811267"/>
            <a:ext cx="7462629" cy="2031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41301" y="2387315"/>
            <a:ext cx="419100" cy="1003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44001" y="2387315"/>
            <a:ext cx="419100" cy="1003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98156" y="2725665"/>
            <a:ext cx="259307" cy="1637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4720" y="4694830"/>
            <a:ext cx="6687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 Derivative to get rid of constant value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 the absolute value to get rid of negative spikes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 all the spikes in the window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Compare the sums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5113" r="23591" b="67861"/>
          <a:stretch/>
        </p:blipFill>
        <p:spPr>
          <a:xfrm>
            <a:off x="825865" y="1465274"/>
            <a:ext cx="7492270" cy="20318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57800" y="2041322"/>
            <a:ext cx="419100" cy="1003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60500" y="2041322"/>
            <a:ext cx="419100" cy="1003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Algorithm -- </a:t>
            </a:r>
            <a:r>
              <a:rPr lang="en-US" dirty="0" smtClean="0">
                <a:solidFill>
                  <a:srgbClr val="FF0000"/>
                </a:solidFill>
              </a:rPr>
              <a:t>Envelop Based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13</a:t>
            </a:fld>
            <a:r>
              <a:rPr lang="en-US" smtClean="0"/>
              <a:t>/19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78789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Saif M. B., </a:t>
            </a:r>
            <a:r>
              <a:rPr lang="en-US" sz="1400" dirty="0" err="1"/>
              <a:t>Neubert</a:t>
            </a:r>
            <a:r>
              <a:rPr lang="en-US" sz="1400" dirty="0"/>
              <a:t> M., Spengler S., </a:t>
            </a:r>
            <a:r>
              <a:rPr lang="en-US" sz="1400" dirty="0" err="1"/>
              <a:t>Beckerle</a:t>
            </a:r>
            <a:r>
              <a:rPr lang="en-US" sz="1400" dirty="0"/>
              <a:t> P., Felzer T., and </a:t>
            </a:r>
            <a:r>
              <a:rPr lang="en-US" sz="1400" dirty="0" err="1"/>
              <a:t>Rinderknecht</a:t>
            </a:r>
            <a:r>
              <a:rPr lang="en-US" sz="1400" dirty="0"/>
              <a:t> S.: Multi-Signal Virtual Keyboard (MSVK) Use of Various Sensors to Replace the Standard Keyboard – First Steps. In: Proc MIDI'14 (2014)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05955" y="2055172"/>
            <a:ext cx="419100" cy="1003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08655" y="2055172"/>
            <a:ext cx="419100" cy="1003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1081" y="2055171"/>
            <a:ext cx="419100" cy="1003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53781" y="2055171"/>
            <a:ext cx="419100" cy="1003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6330017" y="3192451"/>
            <a:ext cx="1988118" cy="138417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19" name="Explosion 1 18"/>
          <p:cNvSpPr/>
          <p:nvPr/>
        </p:nvSpPr>
        <p:spPr>
          <a:xfrm>
            <a:off x="1633696" y="3085114"/>
            <a:ext cx="1988118" cy="138417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20" name="Explosion 1 19"/>
          <p:cNvSpPr/>
          <p:nvPr/>
        </p:nvSpPr>
        <p:spPr>
          <a:xfrm>
            <a:off x="3948485" y="3127141"/>
            <a:ext cx="1988118" cy="138417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534" y="4250923"/>
            <a:ext cx="8911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When an envelop has been crossed initiate the window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 the maximum and minimum of the readings in the window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Check if minimum value has crossed the lower envelop or maximum value has crossed the upper envelop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6" grpId="0" animBg="1"/>
      <p:bldP spid="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Keypad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91" y="1347955"/>
            <a:ext cx="5707678" cy="435133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14</a:t>
            </a:fld>
            <a:r>
              <a:rPr lang="en-US" smtClean="0"/>
              <a:t>/19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01503" y="3439237"/>
            <a:ext cx="3562068" cy="21563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3582537" y="5595583"/>
            <a:ext cx="129651" cy="3411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84141" y="5854890"/>
            <a:ext cx="206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Screen Keypad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56092" y="2673517"/>
            <a:ext cx="4421876" cy="6879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583140" y="2906973"/>
            <a:ext cx="272952" cy="1105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5314" y="2444150"/>
            <a:ext cx="1483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Detection Envelop fine tuning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7492" y="3439237"/>
            <a:ext cx="727648" cy="8871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6155140" y="3753134"/>
            <a:ext cx="1565180" cy="1296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3024" y="3527524"/>
            <a:ext cx="206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94147" y="4992618"/>
            <a:ext cx="992365" cy="7005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90329" y="5691173"/>
            <a:ext cx="69256" cy="3615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63571" y="5990130"/>
            <a:ext cx="206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Scanning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5" grpId="0"/>
      <p:bldP spid="17" grpId="0" animBg="1"/>
      <p:bldP spid="21" grpId="0"/>
      <p:bldP spid="2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VirtualKeypad</a:t>
            </a:r>
            <a:r>
              <a:rPr lang="en-US" dirty="0" smtClean="0"/>
              <a:t> (VK)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29" y="355875"/>
            <a:ext cx="3520248" cy="2519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28" y="3190480"/>
            <a:ext cx="3433749" cy="335120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7" y="1863716"/>
            <a:ext cx="4745990" cy="36181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15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70924"/>
              </p:ext>
            </p:extLst>
          </p:nvPr>
        </p:nvGraphicFramePr>
        <p:xfrm>
          <a:off x="2449257" y="3808871"/>
          <a:ext cx="4879590" cy="25774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98482"/>
                <a:gridCol w="1792538"/>
                <a:gridCol w="1988570"/>
              </a:tblGrid>
              <a:tr h="68575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Sr.</a:t>
                      </a: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Avg. CPM (keypad, &amp; OSDS)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Avg. CPM (headband, VK, &amp; OSDS)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0248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48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48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22.7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48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48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21.4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48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0248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Avg.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4938" y="1363138"/>
            <a:ext cx="8237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System is tested by </a:t>
            </a:r>
            <a:r>
              <a:rPr lang="de-DE" sz="2000" b="1" dirty="0" smtClean="0">
                <a:solidFill>
                  <a:srgbClr val="00B050"/>
                </a:solidFill>
              </a:rPr>
              <a:t>5 able-bodied</a:t>
            </a:r>
            <a:r>
              <a:rPr lang="de-DE" sz="2000" dirty="0" smtClean="0"/>
              <a:t> and </a:t>
            </a:r>
            <a:r>
              <a:rPr lang="de-DE" sz="2000" b="1" dirty="0" smtClean="0">
                <a:solidFill>
                  <a:srgbClr val="FF0000"/>
                </a:solidFill>
              </a:rPr>
              <a:t>1 disable</a:t>
            </a:r>
            <a:r>
              <a:rPr lang="de-DE" sz="2000" dirty="0" smtClean="0"/>
              <a:t>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All test are carried out by using "Ambigous mode" in OSDS and "passive scanning" mode in VK.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Testing was divided into </a:t>
            </a:r>
            <a:r>
              <a:rPr lang="de-DE" sz="2000" b="1" dirty="0" smtClean="0">
                <a:solidFill>
                  <a:srgbClr val="00B0F0"/>
                </a:solidFill>
              </a:rPr>
              <a:t>three</a:t>
            </a:r>
            <a:r>
              <a:rPr lang="de-DE" sz="2000" dirty="0" smtClean="0"/>
              <a:t> parts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Practice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Text entry by using Keypad &amp; OSDS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Text entry by using headband, VK &amp; OSDS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16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1325563"/>
          </a:xfrm>
        </p:spPr>
        <p:txBody>
          <a:bodyPr/>
          <a:lstStyle/>
          <a:p>
            <a:r>
              <a:rPr lang="de-DE" dirty="0" smtClean="0"/>
              <a:t>Comparison with other publications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62821"/>
              </p:ext>
            </p:extLst>
          </p:nvPr>
        </p:nvGraphicFramePr>
        <p:xfrm>
          <a:off x="1314731" y="1413562"/>
          <a:ext cx="6232479" cy="325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014"/>
                <a:gridCol w="993751"/>
                <a:gridCol w="1733265"/>
                <a:gridCol w="764275"/>
                <a:gridCol w="1397283"/>
                <a:gridCol w="881891"/>
              </a:tblGrid>
              <a:tr h="338722">
                <a:tc>
                  <a:txBody>
                    <a:bodyPr/>
                    <a:lstStyle/>
                    <a:p>
                      <a:pPr indent="1841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Sr. #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41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Publication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Volunteers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Eye sensor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Mouse function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811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[2]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(all healthy)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EOG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90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811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[3]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</a:t>
                      </a: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(healthy)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EOG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90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811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[4]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(all healthy)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EOG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90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008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[5]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49</a:t>
                      </a: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(37 healthy &amp; 12 disabled)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Camera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008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[6]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</a:t>
                      </a: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(disabled)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 Piezoelectric sensor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90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811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[9]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 </a:t>
                      </a: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(all healthy)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EOG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008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This work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 </a:t>
                      </a: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(5 healthy &amp; </a:t>
                      </a: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disabled)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Two Piezoelectric sensors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472" y="4894729"/>
            <a:ext cx="908252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/>
            <a:r>
              <a:rPr lang="en-US" sz="1100" dirty="0" smtClean="0"/>
              <a:t>[2] </a:t>
            </a:r>
            <a:r>
              <a:rPr lang="en-US" sz="1100" dirty="0" err="1" smtClean="0"/>
              <a:t>Borghetti</a:t>
            </a:r>
            <a:r>
              <a:rPr lang="en-US" sz="1100" dirty="0" smtClean="0"/>
              <a:t> </a:t>
            </a:r>
            <a:r>
              <a:rPr lang="en-US" sz="1100" dirty="0"/>
              <a:t>D., </a:t>
            </a:r>
            <a:r>
              <a:rPr lang="en-US" sz="1100" dirty="0" err="1"/>
              <a:t>Bruni</a:t>
            </a:r>
            <a:r>
              <a:rPr lang="en-US" sz="1100" dirty="0"/>
              <a:t> A., </a:t>
            </a:r>
            <a:r>
              <a:rPr lang="en-US" sz="1100" dirty="0" err="1"/>
              <a:t>Fabbrini</a:t>
            </a:r>
            <a:r>
              <a:rPr lang="en-US" sz="1100" dirty="0"/>
              <a:t> M., </a:t>
            </a:r>
            <a:r>
              <a:rPr lang="en-US" sz="1100" dirty="0" err="1"/>
              <a:t>Murri</a:t>
            </a:r>
            <a:r>
              <a:rPr lang="en-US" sz="1100" dirty="0"/>
              <a:t> L., and </a:t>
            </a:r>
            <a:r>
              <a:rPr lang="en-US" sz="1100" dirty="0" err="1"/>
              <a:t>Sartucci</a:t>
            </a:r>
            <a:r>
              <a:rPr lang="en-US" sz="1100" dirty="0"/>
              <a:t> F.: A low-cost interface for control of computer functions by means of eye movements. In:  </a:t>
            </a:r>
            <a:r>
              <a:rPr lang="en-US" sz="1100" dirty="0" smtClean="0"/>
              <a:t>  Computers </a:t>
            </a:r>
            <a:r>
              <a:rPr lang="en-US" sz="1100" dirty="0"/>
              <a:t>in Biology and Medicine Volume 37, Issue 12, pp 1765–1770 (2007)</a:t>
            </a:r>
          </a:p>
          <a:p>
            <a:pPr lvl="0" algn="just" hangingPunct="0"/>
            <a:r>
              <a:rPr lang="en-US" sz="1100" dirty="0" smtClean="0"/>
              <a:t>[3] </a:t>
            </a:r>
            <a:r>
              <a:rPr lang="en-US" sz="1100" dirty="0" err="1" smtClean="0"/>
              <a:t>Soltani</a:t>
            </a:r>
            <a:r>
              <a:rPr lang="en-US" sz="1100" dirty="0" smtClean="0"/>
              <a:t> </a:t>
            </a:r>
            <a:r>
              <a:rPr lang="en-US" sz="1100" dirty="0"/>
              <a:t>S. and </a:t>
            </a:r>
            <a:r>
              <a:rPr lang="en-US" sz="1100" dirty="0" err="1"/>
              <a:t>Mahnam</a:t>
            </a:r>
            <a:r>
              <a:rPr lang="en-US" sz="1100" dirty="0"/>
              <a:t> A.: Design of a Novel Wearable Human Computer Interface based on </a:t>
            </a:r>
            <a:r>
              <a:rPr lang="en-US" sz="1100" dirty="0" err="1"/>
              <a:t>Electrooculograghy</a:t>
            </a:r>
            <a:r>
              <a:rPr lang="en-US" sz="1100" dirty="0"/>
              <a:t>. In: Proc ICEE'13. IEEE, pp 1-5 (2013)</a:t>
            </a:r>
          </a:p>
          <a:p>
            <a:pPr lvl="0" algn="just" hangingPunct="0"/>
            <a:r>
              <a:rPr lang="en-US" sz="1100" dirty="0" smtClean="0"/>
              <a:t>[4] </a:t>
            </a:r>
            <a:r>
              <a:rPr lang="en-US" sz="1100" dirty="0" err="1" smtClean="0"/>
              <a:t>Tangsuksant</a:t>
            </a:r>
            <a:r>
              <a:rPr lang="en-US" sz="1100" dirty="0" smtClean="0"/>
              <a:t> </a:t>
            </a:r>
            <a:r>
              <a:rPr lang="en-US" sz="1100" dirty="0"/>
              <a:t>W., </a:t>
            </a:r>
            <a:r>
              <a:rPr lang="en-US" sz="1100" dirty="0" err="1"/>
              <a:t>Aekmunkhongpaisal</a:t>
            </a:r>
            <a:r>
              <a:rPr lang="en-US" sz="1100" dirty="0"/>
              <a:t> C., </a:t>
            </a:r>
            <a:r>
              <a:rPr lang="en-US" sz="1100" dirty="0" err="1"/>
              <a:t>Cambua</a:t>
            </a:r>
            <a:r>
              <a:rPr lang="en-US" sz="1100" dirty="0"/>
              <a:t> P., </a:t>
            </a:r>
            <a:r>
              <a:rPr lang="en-US" sz="1100" dirty="0" err="1"/>
              <a:t>Charoenpong</a:t>
            </a:r>
            <a:r>
              <a:rPr lang="en-US" sz="1100" dirty="0"/>
              <a:t> T. and </a:t>
            </a:r>
            <a:r>
              <a:rPr lang="en-US" sz="1100" dirty="0" err="1"/>
              <a:t>Chanwimalueang</a:t>
            </a:r>
            <a:r>
              <a:rPr lang="en-US" sz="1100" dirty="0"/>
              <a:t> T.: Directional Eye Movement Detection System for Virtual Keyboard Controller. In: Proc BMEiCON'12. IEEE, pp 1-5 (2012)</a:t>
            </a:r>
          </a:p>
          <a:p>
            <a:pPr lvl="0" algn="just" hangingPunct="0"/>
            <a:r>
              <a:rPr lang="en-US" sz="1100" dirty="0" smtClean="0"/>
              <a:t>[5] </a:t>
            </a:r>
            <a:r>
              <a:rPr lang="en-US" sz="1100" dirty="0" err="1" smtClean="0"/>
              <a:t>Królak</a:t>
            </a:r>
            <a:r>
              <a:rPr lang="en-US" sz="1100" dirty="0" smtClean="0"/>
              <a:t> </a:t>
            </a:r>
            <a:r>
              <a:rPr lang="en-US" sz="1100" dirty="0"/>
              <a:t>A. and </a:t>
            </a:r>
            <a:r>
              <a:rPr lang="en-US" sz="1100" dirty="0" err="1"/>
              <a:t>Strumiłło</a:t>
            </a:r>
            <a:r>
              <a:rPr lang="en-US" sz="1100" dirty="0"/>
              <a:t> P.: Eye-blink detection system for human–computer interaction. In: Universal Access in the Information Society, Volume 11, Issue 4, pp 409-419 (2012) </a:t>
            </a:r>
          </a:p>
          <a:p>
            <a:pPr lvl="0" algn="just" hangingPunct="0"/>
            <a:r>
              <a:rPr lang="en-US" sz="1100" dirty="0" smtClean="0"/>
              <a:t>[6] Felzer </a:t>
            </a:r>
            <a:r>
              <a:rPr lang="en-US" sz="1100" dirty="0"/>
              <a:t>T., and </a:t>
            </a:r>
            <a:r>
              <a:rPr lang="en-US" sz="1100" dirty="0" err="1"/>
              <a:t>Nordmann</a:t>
            </a:r>
            <a:r>
              <a:rPr lang="en-US" sz="1100" dirty="0"/>
              <a:t> R.: Speeding up hands-free text entry. In: Proc CWUAAT'06. Cambridge University Press, pp 27-36 (2006)</a:t>
            </a:r>
          </a:p>
          <a:p>
            <a:pPr lvl="0" algn="just" hangingPunct="0"/>
            <a:r>
              <a:rPr lang="en-US" sz="1100" dirty="0" smtClean="0"/>
              <a:t>[9] </a:t>
            </a:r>
            <a:r>
              <a:rPr lang="en-US" sz="1100" dirty="0" err="1" smtClean="0"/>
              <a:t>Usakli</a:t>
            </a:r>
            <a:r>
              <a:rPr lang="en-US" sz="1100" dirty="0" smtClean="0"/>
              <a:t> </a:t>
            </a:r>
            <a:r>
              <a:rPr lang="en-US" sz="1100" dirty="0"/>
              <a:t>A. B., and </a:t>
            </a:r>
            <a:r>
              <a:rPr lang="en-US" sz="1100" dirty="0" err="1"/>
              <a:t>Gurkan</a:t>
            </a:r>
            <a:r>
              <a:rPr lang="en-US" sz="1100" dirty="0"/>
              <a:t> S.: Design of a Novel Efficient Human–Computer Interface: An </a:t>
            </a:r>
            <a:r>
              <a:rPr lang="en-US" sz="1100" dirty="0" err="1"/>
              <a:t>Electrooculagram</a:t>
            </a:r>
            <a:r>
              <a:rPr lang="en-US" sz="1100" dirty="0"/>
              <a:t> Based Virtual Keyboard. In: IEEE transactions on instrumentation and measurement, vol. 59, no. 8, August 2010 (2010)</a:t>
            </a:r>
          </a:p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17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has been presented which allows the user to type and click without keyboard and mouse.</a:t>
            </a:r>
          </a:p>
          <a:p>
            <a:r>
              <a:rPr lang="en-US" dirty="0" smtClean="0"/>
              <a:t>It has been shown tha</a:t>
            </a:r>
            <a:r>
              <a:rPr lang="en-US" dirty="0" smtClean="0"/>
              <a:t>t, by a very simple hardware and software user can attain a very reasonable typing speed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18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Dr. -Ing. Torsten Felzer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37" y="1356441"/>
            <a:ext cx="5514925" cy="367661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19</a:t>
            </a:fld>
            <a:r>
              <a:rPr lang="en-US" smtClean="0"/>
              <a:t>/19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7482" y="5349924"/>
            <a:ext cx="5704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for your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attention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750" t="29667" r="51458" b="40556"/>
          <a:stretch/>
        </p:blipFill>
        <p:spPr>
          <a:xfrm>
            <a:off x="7656397" y="4374328"/>
            <a:ext cx="1346516" cy="16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Presentation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Motivation</a:t>
            </a:r>
          </a:p>
          <a:p>
            <a:r>
              <a:rPr lang="de-DE" dirty="0" smtClean="0"/>
              <a:t>Sytem overview </a:t>
            </a:r>
          </a:p>
          <a:p>
            <a:r>
              <a:rPr lang="de-DE" dirty="0"/>
              <a:t>Sensor </a:t>
            </a:r>
            <a:endParaRPr lang="de-DE" dirty="0" smtClean="0"/>
          </a:p>
          <a:p>
            <a:pPr lvl="1"/>
            <a:r>
              <a:rPr lang="de-DE" dirty="0"/>
              <a:t>Different types of sensors in Literature </a:t>
            </a:r>
          </a:p>
          <a:p>
            <a:pPr lvl="1"/>
            <a:r>
              <a:rPr lang="de-DE" dirty="0" smtClean="0"/>
              <a:t>Placement of Sensor</a:t>
            </a:r>
          </a:p>
          <a:p>
            <a:r>
              <a:rPr lang="de-DE" dirty="0" smtClean="0"/>
              <a:t>Headband &amp; Associated </a:t>
            </a:r>
            <a:r>
              <a:rPr lang="de-DE" dirty="0"/>
              <a:t>E</a:t>
            </a:r>
            <a:r>
              <a:rPr lang="de-DE" dirty="0" smtClean="0"/>
              <a:t>lectronics</a:t>
            </a:r>
          </a:p>
          <a:p>
            <a:r>
              <a:rPr lang="de-DE" dirty="0" smtClean="0"/>
              <a:t>VirtualKeypad (VK) &amp; Detection </a:t>
            </a:r>
            <a:r>
              <a:rPr lang="de-DE" dirty="0"/>
              <a:t>A</a:t>
            </a:r>
            <a:r>
              <a:rPr lang="de-DE" dirty="0" smtClean="0"/>
              <a:t>lgorithm</a:t>
            </a:r>
          </a:p>
          <a:p>
            <a:r>
              <a:rPr lang="de-DE" dirty="0" smtClean="0"/>
              <a:t>Results and Comparison with other Publications</a:t>
            </a:r>
          </a:p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2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Motivation of this work is to </a:t>
            </a:r>
          </a:p>
          <a:p>
            <a:r>
              <a:rPr lang="de-DE" b="1" dirty="0" smtClean="0">
                <a:solidFill>
                  <a:srgbClr val="00B0F0"/>
                </a:solidFill>
              </a:rPr>
              <a:t>fascilitate</a:t>
            </a:r>
            <a:r>
              <a:rPr lang="de-DE" dirty="0" smtClean="0"/>
              <a:t> the humans who are unable to use the conventional keyboard &amp; the mouse due to </a:t>
            </a:r>
            <a:r>
              <a:rPr lang="de-DE" b="1" dirty="0" smtClean="0">
                <a:solidFill>
                  <a:srgbClr val="FF0000"/>
                </a:solidFill>
              </a:rPr>
              <a:t>nerve</a:t>
            </a:r>
            <a:r>
              <a:rPr lang="de-DE" dirty="0" smtClean="0"/>
              <a:t> or </a:t>
            </a:r>
            <a:r>
              <a:rPr lang="de-DE" b="1" dirty="0" smtClean="0">
                <a:solidFill>
                  <a:srgbClr val="FF0000"/>
                </a:solidFill>
              </a:rPr>
              <a:t>muscular </a:t>
            </a:r>
            <a:r>
              <a:rPr lang="de-DE" dirty="0" smtClean="0"/>
              <a:t>damage.</a:t>
            </a:r>
          </a:p>
          <a:p>
            <a:pPr lvl="1"/>
            <a:r>
              <a:rPr lang="de-DE" dirty="0" smtClean="0"/>
              <a:t>This </a:t>
            </a:r>
            <a:r>
              <a:rPr lang="de-DE" b="1" dirty="0" smtClean="0">
                <a:solidFill>
                  <a:srgbClr val="00B050"/>
                </a:solidFill>
              </a:rPr>
              <a:t>damage</a:t>
            </a:r>
            <a:r>
              <a:rPr lang="de-DE" dirty="0" smtClean="0"/>
              <a:t> can be due to some </a:t>
            </a:r>
            <a:r>
              <a:rPr lang="de-DE" b="1" dirty="0" smtClean="0">
                <a:solidFill>
                  <a:srgbClr val="00B050"/>
                </a:solidFill>
              </a:rPr>
              <a:t>accident </a:t>
            </a:r>
            <a:r>
              <a:rPr lang="de-DE" dirty="0" smtClean="0"/>
              <a:t>or </a:t>
            </a:r>
            <a:r>
              <a:rPr lang="de-DE" b="1" dirty="0" smtClean="0">
                <a:solidFill>
                  <a:srgbClr val="00B050"/>
                </a:solidFill>
              </a:rPr>
              <a:t>disease</a:t>
            </a:r>
            <a:r>
              <a:rPr lang="de-DE" dirty="0" smtClean="0"/>
              <a:t> (e.g. </a:t>
            </a:r>
            <a:r>
              <a:rPr lang="en-US" dirty="0"/>
              <a:t>Muscular </a:t>
            </a:r>
            <a:r>
              <a:rPr lang="en-US" dirty="0" smtClean="0"/>
              <a:t>dystrophy, </a:t>
            </a:r>
            <a:r>
              <a:rPr lang="de-DE" dirty="0" smtClean="0"/>
              <a:t>Friedreich ataxia etc.)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3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>
          <a:xfrm rot="921576">
            <a:off x="5209188" y="4808313"/>
            <a:ext cx="1409700" cy="1521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33" y="5513198"/>
            <a:ext cx="511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Felzer T., </a:t>
            </a:r>
            <a:r>
              <a:rPr lang="en-US" sz="1200" dirty="0" err="1"/>
              <a:t>MacKenzie</a:t>
            </a:r>
            <a:r>
              <a:rPr lang="en-US" sz="1200" dirty="0"/>
              <a:t> I.S., and </a:t>
            </a:r>
            <a:r>
              <a:rPr lang="en-US" sz="1200" dirty="0" err="1"/>
              <a:t>Rinderknecht</a:t>
            </a:r>
            <a:r>
              <a:rPr lang="en-US" sz="1200" dirty="0"/>
              <a:t> S.: </a:t>
            </a:r>
            <a:r>
              <a:rPr lang="en-US" sz="1200" dirty="0" err="1"/>
              <a:t>OnScreenDualScribe</a:t>
            </a:r>
            <a:r>
              <a:rPr lang="en-US" sz="1200" dirty="0"/>
              <a:t>: A Computer </a:t>
            </a:r>
            <a:r>
              <a:rPr lang="en-US" sz="1200" dirty="0" smtClean="0"/>
              <a:t>Operation Tool </a:t>
            </a:r>
            <a:r>
              <a:rPr lang="en-US" sz="1200" dirty="0"/>
              <a:t>for Users with a Neuromuscular Disease. In: Proc. UAHCI/HCII '13, pp. </a:t>
            </a:r>
            <a:r>
              <a:rPr lang="en-US" sz="1200" dirty="0" smtClean="0"/>
              <a:t>474–483. Springer-</a:t>
            </a:r>
            <a:r>
              <a:rPr lang="en-US" sz="1200" dirty="0" err="1" smtClean="0"/>
              <a:t>Verlag</a:t>
            </a:r>
            <a:r>
              <a:rPr lang="en-US" sz="1200" dirty="0" smtClean="0"/>
              <a:t> </a:t>
            </a:r>
            <a:r>
              <a:rPr lang="en-US" sz="1200" dirty="0"/>
              <a:t>Berlin Heidelberg (2013)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193"/>
          <a:stretch/>
        </p:blipFill>
        <p:spPr>
          <a:xfrm>
            <a:off x="6705600" y="715168"/>
            <a:ext cx="2105025" cy="537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6" b="5420"/>
          <a:stretch/>
        </p:blipFill>
        <p:spPr>
          <a:xfrm>
            <a:off x="124708" y="2657905"/>
            <a:ext cx="2725764" cy="235899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24249" y="2761171"/>
            <a:ext cx="388938" cy="115888"/>
            <a:chOff x="839401" y="1734263"/>
            <a:chExt cx="388938" cy="115888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1088639" y="1772363"/>
              <a:ext cx="46037" cy="77788"/>
            </a:xfrm>
            <a:prstGeom prst="rect">
              <a:avLst/>
            </a:prstGeom>
            <a:solidFill>
              <a:srgbClr val="00000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839401" y="1734263"/>
              <a:ext cx="388938" cy="96838"/>
            </a:xfrm>
            <a:custGeom>
              <a:avLst/>
              <a:gdLst>
                <a:gd name="T0" fmla="*/ 40071 w 388779"/>
                <a:gd name="T1" fmla="*/ 5329 h 96769"/>
                <a:gd name="T2" fmla="*/ 147497 w 388779"/>
                <a:gd name="T3" fmla="*/ 34743 h 96769"/>
                <a:gd name="T4" fmla="*/ 262596 w 388779"/>
                <a:gd name="T5" fmla="*/ 33464 h 96769"/>
                <a:gd name="T6" fmla="*/ 364907 w 388779"/>
                <a:gd name="T7" fmla="*/ 1492 h 96769"/>
                <a:gd name="T8" fmla="*/ 385369 w 388779"/>
                <a:gd name="T9" fmla="*/ 42416 h 96769"/>
                <a:gd name="T10" fmla="*/ 344445 w 388779"/>
                <a:gd name="T11" fmla="*/ 66715 h 96769"/>
                <a:gd name="T12" fmla="*/ 248529 w 388779"/>
                <a:gd name="T13" fmla="*/ 92293 h 96769"/>
                <a:gd name="T14" fmla="*/ 173075 w 388779"/>
                <a:gd name="T15" fmla="*/ 93572 h 96769"/>
                <a:gd name="T16" fmla="*/ 66927 w 388779"/>
                <a:gd name="T17" fmla="*/ 75667 h 96769"/>
                <a:gd name="T18" fmla="*/ 8099 w 388779"/>
                <a:gd name="T19" fmla="*/ 50090 h 96769"/>
                <a:gd name="T20" fmla="*/ 18330 w 388779"/>
                <a:gd name="T21" fmla="*/ 10444 h 96769"/>
                <a:gd name="T22" fmla="*/ 40071 w 388779"/>
                <a:gd name="T23" fmla="*/ 5329 h 96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8779" h="96769">
                  <a:moveTo>
                    <a:pt x="40071" y="5329"/>
                  </a:moveTo>
                  <a:cubicBezTo>
                    <a:pt x="61599" y="9379"/>
                    <a:pt x="110409" y="30054"/>
                    <a:pt x="147497" y="34743"/>
                  </a:cubicBezTo>
                  <a:cubicBezTo>
                    <a:pt x="184585" y="39432"/>
                    <a:pt x="226361" y="39006"/>
                    <a:pt x="262596" y="33464"/>
                  </a:cubicBezTo>
                  <a:cubicBezTo>
                    <a:pt x="298831" y="27922"/>
                    <a:pt x="344445" y="0"/>
                    <a:pt x="364907" y="1492"/>
                  </a:cubicBezTo>
                  <a:cubicBezTo>
                    <a:pt x="385369" y="2984"/>
                    <a:pt x="388779" y="31546"/>
                    <a:pt x="385369" y="42416"/>
                  </a:cubicBezTo>
                  <a:cubicBezTo>
                    <a:pt x="381959" y="53286"/>
                    <a:pt x="367252" y="58402"/>
                    <a:pt x="344445" y="66715"/>
                  </a:cubicBezTo>
                  <a:cubicBezTo>
                    <a:pt x="321638" y="75028"/>
                    <a:pt x="277091" y="87817"/>
                    <a:pt x="248529" y="92293"/>
                  </a:cubicBezTo>
                  <a:cubicBezTo>
                    <a:pt x="219967" y="96769"/>
                    <a:pt x="203342" y="96343"/>
                    <a:pt x="173075" y="93572"/>
                  </a:cubicBezTo>
                  <a:cubicBezTo>
                    <a:pt x="142808" y="90801"/>
                    <a:pt x="94423" y="82914"/>
                    <a:pt x="66927" y="75667"/>
                  </a:cubicBezTo>
                  <a:cubicBezTo>
                    <a:pt x="39431" y="68420"/>
                    <a:pt x="16198" y="60960"/>
                    <a:pt x="8099" y="50090"/>
                  </a:cubicBezTo>
                  <a:cubicBezTo>
                    <a:pt x="0" y="39220"/>
                    <a:pt x="11936" y="17478"/>
                    <a:pt x="18330" y="10444"/>
                  </a:cubicBezTo>
                  <a:cubicBezTo>
                    <a:pt x="24724" y="3410"/>
                    <a:pt x="18543" y="1279"/>
                    <a:pt x="40071" y="5329"/>
                  </a:cubicBezTo>
                  <a:close/>
                </a:path>
              </a:pathLst>
            </a:cu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218" y="3239912"/>
            <a:ext cx="47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919524" y="1943421"/>
            <a:ext cx="1166812" cy="511218"/>
          </a:xfrm>
          <a:prstGeom prst="rect">
            <a:avLst/>
          </a:prstGeom>
          <a:solidFill>
            <a:srgbClr val="BED7E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Readout Circuit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stCxn id="20" idx="4"/>
          </p:cNvCxnSpPr>
          <p:nvPr/>
        </p:nvCxnSpPr>
        <p:spPr>
          <a:xfrm flipV="1">
            <a:off x="1009776" y="2454639"/>
            <a:ext cx="275681" cy="3489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327022" y="2454639"/>
            <a:ext cx="519135" cy="403370"/>
            <a:chOff x="1788062" y="1957927"/>
            <a:chExt cx="519135" cy="40337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165149" y="1957927"/>
              <a:ext cx="140060" cy="4033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788062" y="2006189"/>
              <a:ext cx="519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USB</a:t>
              </a:r>
              <a:endParaRPr lang="en-US" sz="1600" dirty="0"/>
            </a:p>
          </p:txBody>
        </p:sp>
      </p:grpSp>
      <p:sp>
        <p:nvSpPr>
          <p:cNvPr id="32" name="AutoShape 11"/>
          <p:cNvSpPr>
            <a:spLocks/>
          </p:cNvSpPr>
          <p:nvPr/>
        </p:nvSpPr>
        <p:spPr bwMode="auto">
          <a:xfrm rot="-1051902">
            <a:off x="2385517" y="1524078"/>
            <a:ext cx="482600" cy="3125641"/>
          </a:xfrm>
          <a:prstGeom prst="leftBrace">
            <a:avLst>
              <a:gd name="adj1" fmla="val 42845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836467" y="1461236"/>
            <a:ext cx="1471066" cy="34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Softwares</a:t>
            </a:r>
            <a:endParaRPr kumimoji="0" lang="en-US" altLang="en-US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9703" y="1907820"/>
            <a:ext cx="370596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u="sng" dirty="0" smtClean="0"/>
              <a:t>First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B050"/>
                </a:solidFill>
              </a:rPr>
              <a:t>Processes raw data </a:t>
            </a:r>
            <a:r>
              <a:rPr lang="de-DE" sz="1600" dirty="0" smtClean="0"/>
              <a:t>from the sensors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Determine </a:t>
            </a:r>
            <a:r>
              <a:rPr lang="de-DE" sz="1600" dirty="0" smtClean="0">
                <a:solidFill>
                  <a:srgbClr val="FF0000"/>
                </a:solidFill>
              </a:rPr>
              <a:t>the type of signal </a:t>
            </a:r>
            <a:r>
              <a:rPr lang="de-DE" sz="1600" dirty="0" smtClean="0"/>
              <a:t>i.e.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Left eye blink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Right eye blink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Both eyes closed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147668" y="3589601"/>
            <a:ext cx="346926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u="sng" dirty="0" smtClean="0"/>
              <a:t>Second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Generate </a:t>
            </a:r>
            <a:r>
              <a:rPr lang="de-DE" sz="1600" dirty="0" smtClean="0">
                <a:solidFill>
                  <a:srgbClr val="00B0F0"/>
                </a:solidFill>
              </a:rPr>
              <a:t>text</a:t>
            </a:r>
            <a:r>
              <a:rPr lang="de-DE" sz="1600" dirty="0" smtClean="0"/>
              <a:t> (keyboard function)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B050"/>
                </a:solidFill>
              </a:rPr>
              <a:t>Selecting</a:t>
            </a:r>
            <a:r>
              <a:rPr lang="de-DE" sz="1600" dirty="0" smtClean="0"/>
              <a:t> on-screen </a:t>
            </a:r>
            <a:r>
              <a:rPr lang="de-DE" sz="1600" dirty="0" smtClean="0">
                <a:solidFill>
                  <a:srgbClr val="00B050"/>
                </a:solidFill>
              </a:rPr>
              <a:t>objects</a:t>
            </a:r>
            <a:r>
              <a:rPr lang="de-DE" sz="1600" dirty="0" smtClean="0"/>
              <a:t> (mouse function)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3149783" y="3571390"/>
            <a:ext cx="3458835" cy="10991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61686" y="1920996"/>
            <a:ext cx="3713983" cy="15564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19524" y="1948980"/>
            <a:ext cx="1174829" cy="50565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1839" y="2714188"/>
            <a:ext cx="597316" cy="2194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38" idx="3"/>
          </p:cNvCxnSpPr>
          <p:nvPr/>
        </p:nvCxnSpPr>
        <p:spPr>
          <a:xfrm flipV="1">
            <a:off x="6608618" y="4111702"/>
            <a:ext cx="329931" cy="9263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91247" y="3928823"/>
            <a:ext cx="8811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FF00"/>
                </a:solidFill>
              </a:rPr>
              <a:t>OSDS</a:t>
            </a:r>
            <a:endParaRPr lang="en-US" b="1" dirty="0">
              <a:solidFill>
                <a:srgbClr val="00FF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366933" y="2642783"/>
            <a:ext cx="329931" cy="92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49562" y="2459904"/>
            <a:ext cx="20206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VirtualKeypad (VK)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65" y="4921367"/>
            <a:ext cx="2622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© Fotosearch.com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4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32" grpId="0" animBg="1"/>
      <p:bldP spid="33" grpId="0"/>
      <p:bldP spid="34" grpId="0" animBg="1"/>
      <p:bldP spid="36" grpId="0" animBg="1"/>
      <p:bldP spid="38" grpId="0" animBg="1"/>
      <p:bldP spid="41" grpId="0" animBg="1"/>
      <p:bldP spid="42" grpId="0" animBg="1"/>
      <p:bldP spid="43" grpId="0" animBg="1"/>
      <p:bldP spid="49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 in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142" y="1545973"/>
            <a:ext cx="4866062" cy="1556849"/>
          </a:xfrm>
        </p:spPr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n-US" dirty="0"/>
              <a:t>Electrooculography </a:t>
            </a:r>
            <a:r>
              <a:rPr lang="en-US" dirty="0" smtClean="0"/>
              <a:t>(</a:t>
            </a:r>
            <a:r>
              <a:rPr lang="en-US" dirty="0"/>
              <a:t>EOG)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Camera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Piezoelectric sensors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474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 err="1" smtClean="0"/>
              <a:t>Tangsuksant</a:t>
            </a:r>
            <a:r>
              <a:rPr lang="en-US" sz="1200" dirty="0" smtClean="0"/>
              <a:t> </a:t>
            </a:r>
            <a:r>
              <a:rPr lang="en-US" sz="1200" dirty="0"/>
              <a:t>W., </a:t>
            </a:r>
            <a:r>
              <a:rPr lang="en-US" sz="1200" dirty="0" err="1"/>
              <a:t>Aekmunkhongpaisal</a:t>
            </a:r>
            <a:r>
              <a:rPr lang="en-US" sz="1200" dirty="0"/>
              <a:t> C., </a:t>
            </a:r>
            <a:r>
              <a:rPr lang="en-US" sz="1200" dirty="0" err="1"/>
              <a:t>Cambua</a:t>
            </a:r>
            <a:r>
              <a:rPr lang="en-US" sz="1200" dirty="0"/>
              <a:t> P., </a:t>
            </a:r>
            <a:r>
              <a:rPr lang="en-US" sz="1200" dirty="0" err="1"/>
              <a:t>Charoenpong</a:t>
            </a:r>
            <a:r>
              <a:rPr lang="en-US" sz="1200" dirty="0"/>
              <a:t> T. </a:t>
            </a:r>
            <a:r>
              <a:rPr lang="en-US" sz="1200" dirty="0" smtClean="0"/>
              <a:t>and </a:t>
            </a:r>
            <a:r>
              <a:rPr lang="en-US" sz="1200" dirty="0" err="1" smtClean="0"/>
              <a:t>Chanwimalueang</a:t>
            </a:r>
            <a:r>
              <a:rPr lang="en-US" sz="1200" dirty="0" smtClean="0"/>
              <a:t> </a:t>
            </a:r>
            <a:r>
              <a:rPr lang="en-US" sz="1200" dirty="0"/>
              <a:t>T.: Directional Eye Movement Detection System for </a:t>
            </a:r>
            <a:r>
              <a:rPr lang="en-US" sz="1200" dirty="0" smtClean="0"/>
              <a:t>  Virtual keyboard Controller</a:t>
            </a:r>
            <a:r>
              <a:rPr lang="en-US" sz="1200" dirty="0"/>
              <a:t>. In: Proc BMEiCON'12. IEEE, pp 1-5 (2012)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9526" y="5592121"/>
            <a:ext cx="915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[2] </a:t>
            </a:r>
            <a:r>
              <a:rPr lang="en-US" sz="1200" dirty="0" err="1" smtClean="0"/>
              <a:t>Królak</a:t>
            </a:r>
            <a:r>
              <a:rPr lang="en-US" sz="1200" dirty="0" smtClean="0"/>
              <a:t> </a:t>
            </a:r>
            <a:r>
              <a:rPr lang="en-US" sz="1200" dirty="0"/>
              <a:t>A. and </a:t>
            </a:r>
            <a:r>
              <a:rPr lang="en-US" sz="1200" dirty="0" err="1"/>
              <a:t>Strumiłło</a:t>
            </a:r>
            <a:r>
              <a:rPr lang="en-US" sz="1200" dirty="0"/>
              <a:t> P.: Eye-blink detection system for human–computer interaction. </a:t>
            </a:r>
            <a:r>
              <a:rPr lang="en-US" sz="1200" dirty="0" smtClean="0"/>
              <a:t>In: Universal </a:t>
            </a:r>
            <a:r>
              <a:rPr lang="en-US" sz="1200" dirty="0"/>
              <a:t>Access in the Information Society, Volume 11, Issue 4, pp 409-419 (2012)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9526" y="5933285"/>
            <a:ext cx="915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[3] Felzer </a:t>
            </a:r>
            <a:r>
              <a:rPr lang="en-US" sz="1200" dirty="0"/>
              <a:t>T. and </a:t>
            </a:r>
            <a:r>
              <a:rPr lang="en-US" sz="1200" dirty="0" err="1"/>
              <a:t>Nordmann</a:t>
            </a:r>
            <a:r>
              <a:rPr lang="en-US" sz="1200" dirty="0"/>
              <a:t> R.: Using Intentional Muscle Contractions as Input Signals </a:t>
            </a:r>
            <a:r>
              <a:rPr lang="en-US" sz="1200" dirty="0" smtClean="0"/>
              <a:t>for Various </a:t>
            </a:r>
            <a:r>
              <a:rPr lang="en-US" sz="1200" dirty="0"/>
              <a:t>Hands-free Control Applications. In: Proc </a:t>
            </a:r>
            <a:r>
              <a:rPr lang="en-US" sz="1200" dirty="0" err="1"/>
              <a:t>iCREATe</a:t>
            </a:r>
            <a:r>
              <a:rPr lang="en-US" sz="1200" dirty="0"/>
              <a:t> </a:t>
            </a:r>
            <a:r>
              <a:rPr lang="en-US" sz="1200" dirty="0" smtClean="0"/>
              <a:t>'08, pp 87-91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7713" y="3502883"/>
            <a:ext cx="1644487" cy="1828885"/>
            <a:chOff x="717713" y="3839369"/>
            <a:chExt cx="1644487" cy="18288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3" y="3839369"/>
              <a:ext cx="1009650" cy="14573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7713" y="5298922"/>
              <a:ext cx="1644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Published in [1]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03631" y="3037370"/>
            <a:ext cx="2584125" cy="2294398"/>
            <a:chOff x="2864012" y="3382169"/>
            <a:chExt cx="2584125" cy="22943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27969" t="20666" r="16354" b="13334"/>
            <a:stretch/>
          </p:blipFill>
          <p:spPr>
            <a:xfrm>
              <a:off x="2864012" y="3382169"/>
              <a:ext cx="2584125" cy="19145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13263" y="5307235"/>
              <a:ext cx="1644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Published in [2]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29186" y="2689000"/>
            <a:ext cx="1838856" cy="2642768"/>
            <a:chOff x="6229186" y="3067051"/>
            <a:chExt cx="1838856" cy="26427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14063" t="20166" r="66250" b="41000"/>
            <a:stretch/>
          </p:blipFill>
          <p:spPr>
            <a:xfrm>
              <a:off x="6229186" y="3067051"/>
              <a:ext cx="1838856" cy="22669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13670" y="5340487"/>
              <a:ext cx="1644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Published in [3]</a:t>
              </a:r>
              <a:endParaRPr lang="en-US" dirty="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5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3"/>
          <a:stretch/>
        </p:blipFill>
        <p:spPr>
          <a:xfrm>
            <a:off x="4827270" y="3892111"/>
            <a:ext cx="2918440" cy="2672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685"/>
            <a:ext cx="7886700" cy="4351338"/>
          </a:xfrm>
        </p:spPr>
        <p:txBody>
          <a:bodyPr/>
          <a:lstStyle/>
          <a:p>
            <a:r>
              <a:rPr lang="de-DE" dirty="0" smtClean="0"/>
              <a:t>Physiology and anatomy of the facial muscles have been studied to determine the </a:t>
            </a:r>
            <a:r>
              <a:rPr lang="de-DE" dirty="0" smtClean="0">
                <a:solidFill>
                  <a:srgbClr val="FF0000"/>
                </a:solidFill>
              </a:rPr>
              <a:t>best site for sensor placement</a:t>
            </a:r>
            <a:r>
              <a:rPr lang="de-DE" dirty="0" smtClean="0"/>
              <a:t>. Criteria for sensor site is</a:t>
            </a:r>
          </a:p>
          <a:p>
            <a:pPr lvl="1"/>
            <a:r>
              <a:rPr lang="de-DE" dirty="0" smtClean="0"/>
              <a:t>It should be </a:t>
            </a:r>
            <a:r>
              <a:rPr lang="de-DE" dirty="0" smtClean="0">
                <a:solidFill>
                  <a:srgbClr val="00B050"/>
                </a:solidFill>
              </a:rPr>
              <a:t>easily accesible</a:t>
            </a:r>
          </a:p>
          <a:p>
            <a:pPr lvl="1"/>
            <a:r>
              <a:rPr lang="de-DE" dirty="0" smtClean="0">
                <a:solidFill>
                  <a:srgbClr val="00B0F0"/>
                </a:solidFill>
              </a:rPr>
              <a:t>Interference between the sensors</a:t>
            </a:r>
            <a:r>
              <a:rPr lang="de-DE" dirty="0" smtClean="0"/>
              <a:t> should be minimum so that system electronics can easily detect the signal type that can be</a:t>
            </a:r>
          </a:p>
          <a:p>
            <a:pPr marL="1371600" lvl="2" indent="-457200"/>
            <a:r>
              <a:rPr lang="en-US" sz="2400" dirty="0"/>
              <a:t>Left eye blink</a:t>
            </a:r>
          </a:p>
          <a:p>
            <a:pPr marL="1371600" lvl="2" indent="-457200"/>
            <a:r>
              <a:rPr lang="en-US" sz="2400" dirty="0"/>
              <a:t>Right eye blink</a:t>
            </a:r>
          </a:p>
          <a:p>
            <a:pPr marL="1371600" lvl="2" indent="-457200"/>
            <a:r>
              <a:rPr lang="en-US" sz="2400" dirty="0"/>
              <a:t>Both eyes closed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6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Placement -- Forehead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6094" r="9687" b="15502"/>
          <a:stretch/>
        </p:blipFill>
        <p:spPr>
          <a:xfrm>
            <a:off x="267500" y="1942847"/>
            <a:ext cx="4122821" cy="3962401"/>
          </a:xfrm>
        </p:spPr>
      </p:pic>
      <p:sp>
        <p:nvSpPr>
          <p:cNvPr id="5" name="Rectangle 4"/>
          <p:cNvSpPr/>
          <p:nvPr/>
        </p:nvSpPr>
        <p:spPr>
          <a:xfrm>
            <a:off x="1579945" y="2743604"/>
            <a:ext cx="1556084" cy="5133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Forehead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3274" y="1883194"/>
            <a:ext cx="48000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</a:rPr>
              <a:t>Pros</a:t>
            </a:r>
          </a:p>
          <a:p>
            <a:pPr lvl="1"/>
            <a:r>
              <a:rPr lang="en-US" sz="3200" dirty="0" smtClean="0"/>
              <a:t>	Easily accessible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Cons</a:t>
            </a:r>
          </a:p>
          <a:p>
            <a:pPr lvl="1"/>
            <a:r>
              <a:rPr lang="en-US" sz="3200" dirty="0" smtClean="0"/>
              <a:t>	Difficult to determine the signal type due to interference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68992" y="5850656"/>
            <a:ext cx="2675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© Fotosearch.com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7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 </a:t>
            </a:r>
            <a:r>
              <a:rPr lang="en-US" dirty="0" smtClean="0"/>
              <a:t>Placement (CONTD.)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6094" r="9687" b="15502"/>
          <a:stretch/>
        </p:blipFill>
        <p:spPr>
          <a:xfrm>
            <a:off x="282869" y="1690689"/>
            <a:ext cx="4122821" cy="3962401"/>
          </a:xfrm>
        </p:spPr>
      </p:pic>
      <p:sp>
        <p:nvSpPr>
          <p:cNvPr id="5" name="TextBox 4"/>
          <p:cNvSpPr txBox="1"/>
          <p:nvPr/>
        </p:nvSpPr>
        <p:spPr>
          <a:xfrm>
            <a:off x="4256955" y="1883194"/>
            <a:ext cx="48870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rgbClr val="00B050"/>
                </a:solidFill>
              </a:rPr>
              <a:t>Pros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smtClean="0"/>
              <a:t>	Accurate detection, 	due to less</a:t>
            </a:r>
            <a:r>
              <a:rPr lang="en-US" sz="3200" dirty="0"/>
              <a:t> </a:t>
            </a:r>
            <a:r>
              <a:rPr lang="en-US" sz="3200" dirty="0" smtClean="0"/>
              <a:t>	interference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rgbClr val="FF0000"/>
                </a:solidFill>
              </a:rPr>
              <a:t>Cons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	</a:t>
            </a:r>
            <a:r>
              <a:rPr lang="en-US" sz="3200" dirty="0" err="1" smtClean="0"/>
              <a:t>Discomfortable</a:t>
            </a:r>
            <a:r>
              <a:rPr lang="en-US" sz="3200" dirty="0" smtClean="0"/>
              <a:t> for 	the user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43440" y="2967592"/>
            <a:ext cx="417095" cy="224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51462" y="3559595"/>
            <a:ext cx="417095" cy="2245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55596" y="2967592"/>
            <a:ext cx="417095" cy="224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63618" y="3559595"/>
            <a:ext cx="417095" cy="2245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6288" y="5591349"/>
            <a:ext cx="2675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© Fotosearch.com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8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 Placement (CONTD.)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6094" r="9687" b="15502"/>
          <a:stretch/>
        </p:blipFill>
        <p:spPr>
          <a:xfrm>
            <a:off x="290553" y="1883194"/>
            <a:ext cx="4122821" cy="3962401"/>
          </a:xfrm>
        </p:spPr>
      </p:pic>
      <p:sp>
        <p:nvSpPr>
          <p:cNvPr id="5" name="TextBox 4"/>
          <p:cNvSpPr txBox="1"/>
          <p:nvPr/>
        </p:nvSpPr>
        <p:spPr>
          <a:xfrm>
            <a:off x="4110958" y="1883194"/>
            <a:ext cx="47924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rgbClr val="00B050"/>
                </a:solidFill>
              </a:rPr>
              <a:t>Pros</a:t>
            </a:r>
            <a:endParaRPr lang="en-US" sz="3200" dirty="0" smtClean="0">
              <a:solidFill>
                <a:srgbClr val="00B05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Comfortable for the user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Accurate user signal detection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Can also be actuated by jaw bones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rgbClr val="FF0000"/>
                </a:solidFill>
              </a:rPr>
              <a:t>Cons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Attachment to headband is deficult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1378408" y="3310942"/>
            <a:ext cx="176464" cy="497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83145" y="3310941"/>
            <a:ext cx="176464" cy="497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8992" y="5809712"/>
            <a:ext cx="2675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© Fotosearch.com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00DD66B-14D7-4D3D-99C1-48F8F7C9F5AE}" type="slidenum">
              <a:rPr lang="en-US" smtClean="0"/>
              <a:pPr algn="ctr"/>
              <a:t>9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1649</TotalTime>
  <Words>1272</Words>
  <Application>Microsoft Office PowerPoint</Application>
  <PresentationFormat>On-screen Show (4:3)</PresentationFormat>
  <Paragraphs>248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Replacement of the Standard Computer Keyboard and Mouse by Eye Blinks</vt:lpstr>
      <vt:lpstr>Presentation Layout</vt:lpstr>
      <vt:lpstr>Motivation</vt:lpstr>
      <vt:lpstr>System Overview</vt:lpstr>
      <vt:lpstr>Types of sensors in Literature</vt:lpstr>
      <vt:lpstr>Sensor Placement</vt:lpstr>
      <vt:lpstr>Sensors Placement -- Forehead</vt:lpstr>
      <vt:lpstr>Sensors Placement (CONTD.)</vt:lpstr>
      <vt:lpstr>Sensors Placement (CONTD.)</vt:lpstr>
      <vt:lpstr>Head band and electronics</vt:lpstr>
      <vt:lpstr>VirtualKeypad -- VK</vt:lpstr>
      <vt:lpstr>Detection Algorithms -- Derivation Based</vt:lpstr>
      <vt:lpstr>Detection Algorithm -- Envelop Based</vt:lpstr>
      <vt:lpstr>Virtual Keypad</vt:lpstr>
      <vt:lpstr>VirtualKeypad (VK)</vt:lpstr>
      <vt:lpstr>Test Results</vt:lpstr>
      <vt:lpstr>Comparison with other publications</vt:lpstr>
      <vt:lpstr>Summary</vt:lpstr>
      <vt:lpstr>Dr. -Ing. Torsten Felzer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Bilal Saif</dc:creator>
  <cp:lastModifiedBy>Muhammad Bilal Saif</cp:lastModifiedBy>
  <cp:revision>112</cp:revision>
  <dcterms:created xsi:type="dcterms:W3CDTF">2016-06-22T15:36:47Z</dcterms:created>
  <dcterms:modified xsi:type="dcterms:W3CDTF">2016-07-15T06:41:58Z</dcterms:modified>
</cp:coreProperties>
</file>