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8" r:id="rId4"/>
    <p:sldId id="260" r:id="rId5"/>
    <p:sldId id="259" r:id="rId6"/>
    <p:sldId id="27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76525" autoAdjust="0"/>
  </p:normalViewPr>
  <p:slideViewPr>
    <p:cSldViewPr snapToGrid="0">
      <p:cViewPr>
        <p:scale>
          <a:sx n="50" d="100"/>
          <a:sy n="50" d="100"/>
        </p:scale>
        <p:origin x="-1404"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107.18446" units="1/cm"/>
          <inkml:channelProperty channel="Y" name="resolution" value="107.5862" units="1/cm"/>
          <inkml:channelProperty channel="T" name="resolution" value="1" units="1/dev"/>
        </inkml:channelProperties>
      </inkml:inkSource>
      <inkml:timestamp xml:id="ts0" timeString="2016-07-11T21:52:46.004"/>
    </inkml:context>
    <inkml:brush xml:id="br0">
      <inkml:brushProperty name="width" value="0.05292" units="cm"/>
      <inkml:brushProperty name="height" value="0.05292" units="cm"/>
      <inkml:brushProperty name="color" value="#FF0000"/>
    </inkml:brush>
  </inkml:definitions>
  <inkml:trace contextRef="#ctx0" brushRef="#br0">24704 13654 0,'5'-3'16,"-5"3"-16</inkml:trace>
  <inkml:trace contextRef="#ctx0" brushRef="#br0" timeOffset="1988.4745">25000 13329 0,'0'0'15,"0"0"-15,0 0 16,0 0-16,-5-3 15,-4-3-15,-4-1 16,0 1 0,-1-1-16,1 0 15,-1 1-15,-4 3 16,0-1-16,-4 1 16,-14 3-1,-4 3-15,4 4 16,5 3-16,-1 3 15,1 6-15,0 4 16,8 0 0,5 4-16,5 2 15,4 0-15,9 8 16,4-1-16,10 0 16,4-4-16,22 8 15,-4-4 1,0 0-16,-5 0 15,0-3-15,-4-1 16,0 1-16,14 6 16,-15-6-1,-3-3-15,-10-4 16,-4-3-16,-13 0 16,-5 0-16,0-4 15,-5-2 1,1-4-16,-1-7 15,1 1-15,0-4 16,-5-3-16,-14-3 16,5-4-1,5-2-15,4-1 16,5 0-16,4-3 16,0 0-16,9-4 15,4-2-15,-4 19 16</inkml:trace>
  <inkml:trace contextRef="#ctx0" brushRef="#br0" timeOffset="2767.3454">25027 13854 0,'0'0'16,"0"0"-16,0 0 16,0-4-1,-5-2-15,5-7 16,0-7-16,5-3 15,4 3-15,4-2 16,10-1 0,-1 3-16,0 7 15,1 3-15,4 7 16,-5 3-16,0 10 16,1 12-1,-5 18-15,-9 12 16,-14 4-16,-13-4 15,-4-6-15,-10-6 16,1-8 0,9-12-16,4-7 15,4-6-15,5-4 16,0-3-16,5-3 16,0-1-16,-1-2 15,5-4 1,9-3-16,9-4 15,4 4-15,19-3 16,-1 3-16,5 0 16,-1 0-1,-3 3-15,-5 3 16,-10 4-16,-3 0 16,-5 3-16,-5 0 15,1 0 1,-5 0-16,-5 0 15,1 0-15,-5 0 16</inkml:trace>
  <inkml:trace contextRef="#ctx0" brushRef="#br0" timeOffset="3783.7294">25273 13644 0,'-4'0'0,"-5"-7"15,0-2-15,-9-11 16,-5-10-16,5-2 15,5-14 1,13-7-16,9 1 16,9 6-16,9 4 15,4 2-15,0 11 16,1 9 0,-1 7-16,-4 6 15,0 4-15,0 10 16,9 16-16,-1 16 15,1 23 1,0 14-16,-9 2 16,0-6-16,0-10 15,-5-12-15,0-11 16,1-10 0,-1-9-16,5-4 15,0-6-15,4-10 16,10-13-16,3-6 15,-12-8-15,-10-2 16,-8-1 0,-14-2-16,-14 2 15,-22-3-15,-13 4 16,-18 3-16,0 6 16,-5 4-1,-4 2-15,9 5 16,9 2-16,8-3 15,10 4-15,13-1 16,9 1 0,5-1-16,4 1 15,4-4-15,10-10 16,13-6-16,18-7 16,17 0-16,14 1 15,10 2 1,-10 10-16,-14 7 15,-8 10-15,-13 6 16,-14 7-16,-5 13 16,-13 16-1,-22 20-15,-23 10 16,-18 6-16,0-2 16,14-21-16,0-3 15,13-13 1,14-13-16,8-10 15,5-3-15,9-7 16,5-3-16,26-10 16,41-16-1,26-13-15,1 3 16,4 6-16,-9 8 16,-18 12-16,-13 6 15,-14 8-15,-13 9 16,-5 10-1,-4 9-15,-5 14 16,-13 0-16,-9-46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8E7A3D-09EC-4EF8-AF3E-661344FE74BC}" type="datetimeFigureOut">
              <a:rPr lang="hu-HU" smtClean="0"/>
              <a:t>2016.07.13.</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45FD-9856-4684-823B-868F18918A93}" type="slidenum">
              <a:rPr lang="hu-HU" smtClean="0"/>
              <a:t>‹#›</a:t>
            </a:fld>
            <a:endParaRPr lang="hu-HU"/>
          </a:p>
        </p:txBody>
      </p:sp>
    </p:spTree>
    <p:extLst>
      <p:ext uri="{BB962C8B-B14F-4D97-AF65-F5344CB8AC3E}">
        <p14:creationId xmlns:p14="http://schemas.microsoft.com/office/powerpoint/2010/main" val="235703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sz="1200" b="0" i="0" kern="1200" dirty="0">
              <a:solidFill>
                <a:schemeClr val="tx1"/>
              </a:solidFill>
              <a:latin typeface="+mn-lt"/>
              <a:ea typeface="+mn-ea"/>
              <a:cs typeface="+mn-cs"/>
            </a:endParaRPr>
          </a:p>
          <a:p>
            <a:endParaRPr lang="hu-HU" sz="1200" b="0" i="0" kern="1200" dirty="0">
              <a:solidFill>
                <a:schemeClr val="tx1"/>
              </a:solidFill>
              <a:latin typeface="+mn-lt"/>
              <a:ea typeface="+mn-ea"/>
              <a:cs typeface="+mn-cs"/>
            </a:endParaRPr>
          </a:p>
          <a:p>
            <a:r>
              <a:rPr lang="en-US" sz="1200" kern="1200" dirty="0">
                <a:solidFill>
                  <a:schemeClr val="tx1"/>
                </a:solidFill>
                <a:latin typeface="+mn-lt"/>
                <a:ea typeface="+mn-ea"/>
                <a:cs typeface="+mn-cs"/>
              </a:rPr>
              <a:t>Nowadays the development of virtual reality-based application is one of the most dynamically growing area. These applications have a wide user base, more and more devices which are providing several kinds of user interactions and are available on the market. In the applications where the </a:t>
            </a:r>
            <a:r>
              <a:rPr lang="hu-HU" sz="1200" kern="1200" dirty="0" err="1">
                <a:solidFill>
                  <a:schemeClr val="tx1"/>
                </a:solidFill>
                <a:latin typeface="+mn-lt"/>
                <a:ea typeface="+mn-ea"/>
                <a:cs typeface="+mn-cs"/>
              </a:rPr>
              <a:t>using</a:t>
            </a:r>
            <a:r>
              <a:rPr lang="hu-HU" sz="1200" kern="1200" baseline="0" dirty="0">
                <a:solidFill>
                  <a:schemeClr val="tx1"/>
                </a:solidFill>
                <a:latin typeface="+mn-lt"/>
                <a:ea typeface="+mn-ea"/>
                <a:cs typeface="+mn-cs"/>
              </a:rPr>
              <a:t> of </a:t>
            </a:r>
            <a:r>
              <a:rPr lang="en-US" sz="1200" kern="1200" dirty="0">
                <a:solidFill>
                  <a:schemeClr val="tx1"/>
                </a:solidFill>
                <a:latin typeface="+mn-lt"/>
                <a:ea typeface="+mn-ea"/>
                <a:cs typeface="+mn-cs"/>
              </a:rPr>
              <a:t>handheld devices are not necessary, the potential is that these can be used in educational, entertainment and rehabilitation applications. </a:t>
            </a:r>
            <a:endParaRPr lang="hu-HU" sz="1200" kern="1200" dirty="0">
              <a:solidFill>
                <a:schemeClr val="tx1"/>
              </a:solidFill>
              <a:latin typeface="+mn-lt"/>
              <a:ea typeface="+mn-ea"/>
              <a:cs typeface="+mn-cs"/>
            </a:endParaRPr>
          </a:p>
          <a:p>
            <a:endParaRPr lang="hu-HU" sz="1200" kern="1200" dirty="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978645FD-9856-4684-823B-868F18918A93}" type="slidenum">
              <a:rPr lang="hu-HU" smtClean="0"/>
              <a:t>2</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a:t>In </a:t>
            </a:r>
            <a:r>
              <a:rPr lang="hu-HU" dirty="0" err="1"/>
              <a:t>the</a:t>
            </a:r>
            <a:r>
              <a:rPr lang="hu-HU" dirty="0"/>
              <a:t> </a:t>
            </a:r>
            <a:r>
              <a:rPr lang="hu-HU" dirty="0" err="1"/>
              <a:t>rehabilitation</a:t>
            </a:r>
            <a:r>
              <a:rPr lang="hu-HU" dirty="0"/>
              <a:t>, over </a:t>
            </a:r>
            <a:r>
              <a:rPr lang="hu-HU" dirty="0" err="1"/>
              <a:t>the</a:t>
            </a:r>
            <a:r>
              <a:rPr lang="hu-HU" dirty="0"/>
              <a:t> </a:t>
            </a:r>
            <a:r>
              <a:rPr lang="hu-HU" dirty="0" err="1"/>
              <a:t>world</a:t>
            </a:r>
            <a:r>
              <a:rPr lang="hu-HU" dirty="0"/>
              <a:t>, </a:t>
            </a:r>
            <a:r>
              <a:rPr lang="hu-HU" dirty="0" err="1"/>
              <a:t>there</a:t>
            </a:r>
            <a:r>
              <a:rPr lang="hu-HU" baseline="0" dirty="0"/>
              <a:t> </a:t>
            </a:r>
            <a:r>
              <a:rPr lang="hu-HU" baseline="0" dirty="0" err="1"/>
              <a:t>are</a:t>
            </a:r>
            <a:r>
              <a:rPr lang="hu-HU" baseline="0" dirty="0"/>
              <a:t> </a:t>
            </a:r>
            <a:r>
              <a:rPr lang="hu-HU" baseline="0" dirty="0" err="1"/>
              <a:t>traditional</a:t>
            </a:r>
            <a:r>
              <a:rPr lang="hu-HU" baseline="0" dirty="0"/>
              <a:t> and </a:t>
            </a:r>
            <a:r>
              <a:rPr lang="hu-HU" baseline="0" dirty="0" err="1"/>
              <a:t>alternative</a:t>
            </a:r>
            <a:r>
              <a:rPr lang="hu-HU" baseline="0" dirty="0"/>
              <a:t> </a:t>
            </a:r>
            <a:r>
              <a:rPr lang="hu-HU" baseline="0" dirty="0" err="1"/>
              <a:t>opportunities</a:t>
            </a:r>
            <a:r>
              <a:rPr lang="hu-HU" baseline="0" dirty="0"/>
              <a:t>.</a:t>
            </a:r>
            <a:endParaRPr lang="hu-HU" dirty="0"/>
          </a:p>
          <a:p>
            <a:r>
              <a:rPr lang="en-US" dirty="0"/>
              <a:t>The main goal of our project was to design and implement a serious-game application, which helps the older generation, stroke patients to complete the rehabilitation process or practice daily movements playfully.</a:t>
            </a:r>
            <a:endParaRPr lang="hu-HU" dirty="0"/>
          </a:p>
        </p:txBody>
      </p:sp>
      <p:sp>
        <p:nvSpPr>
          <p:cNvPr id="4" name="Dia számának helye 3"/>
          <p:cNvSpPr>
            <a:spLocks noGrp="1"/>
          </p:cNvSpPr>
          <p:nvPr>
            <p:ph type="sldNum" sz="quarter" idx="10"/>
          </p:nvPr>
        </p:nvSpPr>
        <p:spPr/>
        <p:txBody>
          <a:bodyPr/>
          <a:lstStyle/>
          <a:p>
            <a:fld id="{978645FD-9856-4684-823B-868F18918A93}" type="slidenum">
              <a:rPr lang="hu-HU" smtClean="0"/>
              <a:t>3</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easy to use application “Memory Game” and game framework were developed. The main importance of the game is the personality, gaming experience, use of modern HCI device (Kinect sensor). The users can play on step-by-step hardening levels. In this way this application is useful for any aging, useful for elderly people, for stroke patients. Only positive feedback was received during the tests. Despite the Kinect Sensor v1.0’s inaccuracy the game is easy to use and easy to control, the playing with this game is very enjoyable. In the future we plan to perform more tests with stroke patients, and plan to implement other difficulty levels.</a:t>
            </a: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978645FD-9856-4684-823B-868F18918A93}" type="slidenum">
              <a:rPr lang="hu-HU" smtClean="0"/>
              <a:t>5</a:t>
            </a:fld>
            <a:endParaRPr lang="hu-HU"/>
          </a:p>
        </p:txBody>
      </p:sp>
    </p:spTree>
    <p:extLst>
      <p:ext uri="{BB962C8B-B14F-4D97-AF65-F5344CB8AC3E}">
        <p14:creationId xmlns:p14="http://schemas.microsoft.com/office/powerpoint/2010/main" val="212091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78645FD-9856-4684-823B-868F18918A93}" type="slidenum">
              <a:rPr lang="hu-HU" smtClean="0"/>
              <a:t>6</a:t>
            </a:fld>
            <a:endParaRPr lang="hu-HU"/>
          </a:p>
        </p:txBody>
      </p:sp>
    </p:spTree>
    <p:extLst>
      <p:ext uri="{BB962C8B-B14F-4D97-AF65-F5344CB8AC3E}">
        <p14:creationId xmlns:p14="http://schemas.microsoft.com/office/powerpoint/2010/main" val="1968645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hu-HU"/>
              <a:t>Mintacím szerkesztése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endParaRPr lang="en-US" dirty="0"/>
          </a:p>
        </p:txBody>
      </p:sp>
      <p:sp>
        <p:nvSpPr>
          <p:cNvPr id="4" name="Date Placeholder 3"/>
          <p:cNvSpPr>
            <a:spLocks noGrp="1"/>
          </p:cNvSpPr>
          <p:nvPr>
            <p:ph type="dt" sz="half" idx="10"/>
          </p:nvPr>
        </p:nvSpPr>
        <p:spPr>
          <a:xfrm>
            <a:off x="7909561" y="4314328"/>
            <a:ext cx="2910840" cy="374642"/>
          </a:xfrm>
        </p:spPr>
        <p:txBody>
          <a:bodyPr/>
          <a:lstStyle/>
          <a:p>
            <a:r>
              <a:rPr lang="hu-HU"/>
              <a:t>13/07/2016</a:t>
            </a:r>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15th International Conference on Computers Helping People with Special Needs</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r>
              <a:rPr lang="hu-HU"/>
              <a:t>13/07/2016</a:t>
            </a:r>
            <a:endParaRPr lang="en-US" dirty="0"/>
          </a:p>
        </p:txBody>
      </p:sp>
      <p:sp>
        <p:nvSpPr>
          <p:cNvPr id="6" name="Footer Placeholder 5"/>
          <p:cNvSpPr>
            <a:spLocks noGrp="1"/>
          </p:cNvSpPr>
          <p:nvPr>
            <p:ph type="ftr" sz="quarter" idx="11"/>
          </p:nvPr>
        </p:nvSpPr>
        <p:spPr/>
        <p:txBody>
          <a:bodyPr/>
          <a:lstStyle/>
          <a:p>
            <a:r>
              <a:rPr lang="en-US"/>
              <a:t>15th International Conference on Computers Helping People with Special Needs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hu-HU"/>
              <a:t>Mintacím szerkesztése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r>
              <a:rPr lang="hu-HU"/>
              <a:t>13/07/2016</a:t>
            </a:r>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15th International Conference on Computers Helping People with Special Needs</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hu-HU"/>
              <a:t>Mintacím szerkesztése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r>
              <a:rPr lang="hu-HU"/>
              <a:t>13/07/2016</a:t>
            </a:r>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15th International Conference on Computers Helping People with Special Needs</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hu-HU"/>
              <a:t>Mintacím szerkesztése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r>
              <a:rPr lang="hu-HU"/>
              <a:t>13/07/2016</a:t>
            </a:r>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15th International Conference on Computers Helping People with Special Needs</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hu-HU"/>
              <a:t>Mintacím szerkesztése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r>
              <a:rPr lang="hu-HU"/>
              <a:t>13/07/2016</a:t>
            </a:r>
            <a:endParaRPr lang="en-US" dirty="0"/>
          </a:p>
        </p:txBody>
      </p:sp>
      <p:sp>
        <p:nvSpPr>
          <p:cNvPr id="4" name="Footer Placeholder 3"/>
          <p:cNvSpPr>
            <a:spLocks noGrp="1"/>
          </p:cNvSpPr>
          <p:nvPr>
            <p:ph type="ftr" sz="quarter" idx="11"/>
          </p:nvPr>
        </p:nvSpPr>
        <p:spPr/>
        <p:txBody>
          <a:bodyPr/>
          <a:lstStyle/>
          <a:p>
            <a:r>
              <a:rPr lang="en-US"/>
              <a:t>15th International Conference on Computers Helping People with Special Needs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hu-HU"/>
              <a:t>Mintacím szerkesztése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r>
              <a:rPr lang="hu-HU"/>
              <a:t>13/07/2016</a:t>
            </a:r>
            <a:endParaRPr lang="en-US" dirty="0"/>
          </a:p>
        </p:txBody>
      </p:sp>
      <p:sp>
        <p:nvSpPr>
          <p:cNvPr id="4" name="Footer Placeholder 3"/>
          <p:cNvSpPr>
            <a:spLocks noGrp="1"/>
          </p:cNvSpPr>
          <p:nvPr>
            <p:ph type="ftr" sz="quarter" idx="11"/>
          </p:nvPr>
        </p:nvSpPr>
        <p:spPr/>
        <p:txBody>
          <a:bodyPr/>
          <a:lstStyle/>
          <a:p>
            <a:r>
              <a:rPr lang="en-US"/>
              <a:t>15th International Conference on Computers Helping People with Special Needs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r>
              <a:rPr lang="hu-HU"/>
              <a:t>13/07/2016</a:t>
            </a:r>
            <a:endParaRPr lang="en-US" dirty="0"/>
          </a:p>
        </p:txBody>
      </p:sp>
      <p:sp>
        <p:nvSpPr>
          <p:cNvPr id="5" name="Footer Placeholder 4"/>
          <p:cNvSpPr>
            <a:spLocks noGrp="1"/>
          </p:cNvSpPr>
          <p:nvPr>
            <p:ph type="ftr" sz="quarter" idx="11"/>
          </p:nvPr>
        </p:nvSpPr>
        <p:spPr/>
        <p:txBody>
          <a:bodyPr/>
          <a:lstStyle/>
          <a:p>
            <a:r>
              <a:rPr lang="en-US"/>
              <a:t>15th International Conference on Computers Helping People with Special Needs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r>
              <a:rPr lang="hu-HU"/>
              <a:t>13/07/2016</a:t>
            </a:r>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15th International Conference on Computers Helping People with Special Needs</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r>
              <a:rPr lang="hu-HU"/>
              <a:t>13/07/2016</a:t>
            </a:r>
            <a:endParaRPr lang="en-US" dirty="0"/>
          </a:p>
        </p:txBody>
      </p:sp>
      <p:sp>
        <p:nvSpPr>
          <p:cNvPr id="5" name="Footer Placeholder 4"/>
          <p:cNvSpPr>
            <a:spLocks noGrp="1"/>
          </p:cNvSpPr>
          <p:nvPr>
            <p:ph type="ftr" sz="quarter" idx="11"/>
          </p:nvPr>
        </p:nvSpPr>
        <p:spPr/>
        <p:txBody>
          <a:bodyPr/>
          <a:lstStyle/>
          <a:p>
            <a:r>
              <a:rPr lang="en-US"/>
              <a:t>15th International Conference on Computers Helping People with Special Needs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hu-HU"/>
              <a:t>Mintacím szerkesztése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r>
              <a:rPr lang="hu-HU"/>
              <a:t>13/07/2016</a:t>
            </a:r>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15th International Conference on Computers Helping People with Special Needs</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r>
              <a:rPr lang="hu-HU"/>
              <a:t>13/07/2016</a:t>
            </a:r>
            <a:endParaRPr lang="en-US" dirty="0"/>
          </a:p>
        </p:txBody>
      </p:sp>
      <p:sp>
        <p:nvSpPr>
          <p:cNvPr id="6" name="Footer Placeholder 5"/>
          <p:cNvSpPr>
            <a:spLocks noGrp="1"/>
          </p:cNvSpPr>
          <p:nvPr>
            <p:ph type="ftr" sz="quarter" idx="11"/>
          </p:nvPr>
        </p:nvSpPr>
        <p:spPr/>
        <p:txBody>
          <a:bodyPr/>
          <a:lstStyle/>
          <a:p>
            <a:r>
              <a:rPr lang="en-US"/>
              <a:t>15th International Conference on Computers Helping People with Special Needs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u-HU"/>
              <a:t>Mintacím szerkesztése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85800" y="3132666"/>
            <a:ext cx="5311775"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3132666"/>
            <a:ext cx="5334000"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r>
              <a:rPr lang="hu-HU"/>
              <a:t>13/07/2016</a:t>
            </a:r>
            <a:endParaRPr lang="en-US" dirty="0"/>
          </a:p>
        </p:txBody>
      </p:sp>
      <p:sp>
        <p:nvSpPr>
          <p:cNvPr id="8" name="Footer Placeholder 7"/>
          <p:cNvSpPr>
            <a:spLocks noGrp="1"/>
          </p:cNvSpPr>
          <p:nvPr>
            <p:ph type="ftr" sz="quarter" idx="11"/>
          </p:nvPr>
        </p:nvSpPr>
        <p:spPr/>
        <p:txBody>
          <a:bodyPr/>
          <a:lstStyle/>
          <a:p>
            <a:r>
              <a:rPr lang="en-US"/>
              <a:t>15th International Conference on Computers Helping People with Special Needs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r>
              <a:rPr lang="hu-HU"/>
              <a:t>13/07/2016</a:t>
            </a:r>
            <a:endParaRPr lang="en-US" dirty="0"/>
          </a:p>
        </p:txBody>
      </p:sp>
      <p:sp>
        <p:nvSpPr>
          <p:cNvPr id="4" name="Footer Placeholder 3"/>
          <p:cNvSpPr>
            <a:spLocks noGrp="1"/>
          </p:cNvSpPr>
          <p:nvPr>
            <p:ph type="ftr" sz="quarter" idx="11"/>
          </p:nvPr>
        </p:nvSpPr>
        <p:spPr/>
        <p:txBody>
          <a:bodyPr/>
          <a:lstStyle/>
          <a:p>
            <a:r>
              <a:rPr lang="en-US"/>
              <a:t>15th International Conference on Computers Helping People with Special Needs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hu-HU"/>
              <a:t>13/07/2016</a:t>
            </a:r>
            <a:endParaRPr lang="en-US" dirty="0"/>
          </a:p>
        </p:txBody>
      </p:sp>
      <p:sp>
        <p:nvSpPr>
          <p:cNvPr id="3" name="Footer Placeholder 2"/>
          <p:cNvSpPr>
            <a:spLocks noGrp="1"/>
          </p:cNvSpPr>
          <p:nvPr>
            <p:ph type="ftr" sz="quarter" idx="11"/>
          </p:nvPr>
        </p:nvSpPr>
        <p:spPr/>
        <p:txBody>
          <a:bodyPr/>
          <a:lstStyle/>
          <a:p>
            <a:r>
              <a:rPr lang="en-US"/>
              <a:t>15th International Conference on Computers Helping People with Special Needs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hu-HU"/>
              <a:t>Mintacím szerkesztése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r>
              <a:rPr lang="hu-HU"/>
              <a:t>13/07/2016</a:t>
            </a:r>
            <a:endParaRPr lang="en-US" dirty="0"/>
          </a:p>
        </p:txBody>
      </p:sp>
      <p:sp>
        <p:nvSpPr>
          <p:cNvPr id="6" name="Footer Placeholder 5"/>
          <p:cNvSpPr>
            <a:spLocks noGrp="1"/>
          </p:cNvSpPr>
          <p:nvPr>
            <p:ph type="ftr" sz="quarter" idx="11"/>
          </p:nvPr>
        </p:nvSpPr>
        <p:spPr/>
        <p:txBody>
          <a:bodyPr/>
          <a:lstStyle/>
          <a:p>
            <a:r>
              <a:rPr lang="en-US"/>
              <a:t>15th International Conference on Computers Helping People with Special Needs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r>
              <a:rPr lang="hu-HU"/>
              <a:t>13/07/2016</a:t>
            </a:r>
            <a:endParaRPr lang="en-US" dirty="0"/>
          </a:p>
        </p:txBody>
      </p:sp>
      <p:sp>
        <p:nvSpPr>
          <p:cNvPr id="6" name="Footer Placeholder 5"/>
          <p:cNvSpPr>
            <a:spLocks noGrp="1"/>
          </p:cNvSpPr>
          <p:nvPr>
            <p:ph type="ftr" sz="quarter" idx="11"/>
          </p:nvPr>
        </p:nvSpPr>
        <p:spPr/>
        <p:txBody>
          <a:bodyPr/>
          <a:lstStyle/>
          <a:p>
            <a:r>
              <a:rPr lang="en-US"/>
              <a:t>15th International Conference on Computers Helping People with Special Needs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hu-HU"/>
              <a:t>13/07/2016</a:t>
            </a:r>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15th International Conference on Computers Helping People with Special Needs</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574766" y="301177"/>
            <a:ext cx="9448800" cy="1825096"/>
          </a:xfrm>
        </p:spPr>
        <p:txBody>
          <a:bodyPr>
            <a:noAutofit/>
          </a:bodyPr>
          <a:lstStyle/>
          <a:p>
            <a:r>
              <a:rPr lang="en-US" sz="4000" dirty="0"/>
              <a:t>Memory Game and special HCI device in stroke therapy</a:t>
            </a:r>
            <a:endParaRPr lang="hu-HU" sz="4000" dirty="0"/>
          </a:p>
        </p:txBody>
      </p:sp>
      <p:sp>
        <p:nvSpPr>
          <p:cNvPr id="3" name="Alcím 2"/>
          <p:cNvSpPr>
            <a:spLocks noGrp="1"/>
          </p:cNvSpPr>
          <p:nvPr>
            <p:ph type="subTitle" idx="1"/>
          </p:nvPr>
        </p:nvSpPr>
        <p:spPr>
          <a:xfrm>
            <a:off x="574766" y="2119829"/>
            <a:ext cx="9448800" cy="685800"/>
          </a:xfrm>
        </p:spPr>
        <p:txBody>
          <a:bodyPr/>
          <a:lstStyle/>
          <a:p>
            <a:r>
              <a:rPr lang="hu-HU" dirty="0"/>
              <a:t>Veronika </a:t>
            </a:r>
            <a:r>
              <a:rPr lang="en-US" dirty="0" err="1"/>
              <a:t>Szucs</a:t>
            </a:r>
            <a:r>
              <a:rPr lang="hu-HU" dirty="0"/>
              <a:t>, </a:t>
            </a:r>
            <a:r>
              <a:rPr lang="hu-HU" dirty="0" err="1"/>
              <a:t>M</a:t>
            </a:r>
            <a:r>
              <a:rPr lang="hu-HU"/>
              <a:t>ate</a:t>
            </a:r>
            <a:r>
              <a:rPr lang="hu-HU" dirty="0"/>
              <a:t> </a:t>
            </a:r>
            <a:r>
              <a:rPr lang="hu-HU" dirty="0" err="1"/>
              <a:t>Godar</a:t>
            </a:r>
            <a:r>
              <a:rPr lang="hu-HU" dirty="0"/>
              <a:t>, Cecília </a:t>
            </a:r>
            <a:r>
              <a:rPr lang="hu-HU" dirty="0" err="1"/>
              <a:t>Sik-Lanyi</a:t>
            </a:r>
            <a:endParaRPr lang="hu-HU" dirty="0"/>
          </a:p>
        </p:txBody>
      </p:sp>
      <p:sp>
        <p:nvSpPr>
          <p:cNvPr id="4" name="Szövegdoboz 3"/>
          <p:cNvSpPr txBox="1"/>
          <p:nvPr/>
        </p:nvSpPr>
        <p:spPr>
          <a:xfrm>
            <a:off x="803365" y="3129467"/>
            <a:ext cx="5114109" cy="1754326"/>
          </a:xfrm>
          <a:prstGeom prst="rect">
            <a:avLst/>
          </a:prstGeom>
          <a:noFill/>
        </p:spPr>
        <p:txBody>
          <a:bodyPr wrap="square" rtlCol="0">
            <a:spAutoFit/>
          </a:bodyPr>
          <a:lstStyle/>
          <a:p>
            <a:r>
              <a:rPr lang="hu-HU" dirty="0"/>
              <a:t>UNIVERSITY OF PANNONIA, Hungary</a:t>
            </a:r>
          </a:p>
          <a:p>
            <a:r>
              <a:rPr lang="hu-HU" dirty="0" err="1"/>
              <a:t>Department</a:t>
            </a:r>
            <a:r>
              <a:rPr lang="hu-HU" dirty="0"/>
              <a:t> of </a:t>
            </a:r>
            <a:r>
              <a:rPr lang="hu-HU" dirty="0" err="1"/>
              <a:t>Electrical</a:t>
            </a:r>
            <a:r>
              <a:rPr lang="hu-HU" dirty="0"/>
              <a:t> </a:t>
            </a:r>
            <a:r>
              <a:rPr lang="hu-HU" dirty="0" err="1"/>
              <a:t>Engineering</a:t>
            </a:r>
            <a:r>
              <a:rPr lang="hu-HU" dirty="0"/>
              <a:t> and </a:t>
            </a:r>
            <a:r>
              <a:rPr lang="hu-HU" dirty="0" err="1"/>
              <a:t>Information</a:t>
            </a:r>
            <a:r>
              <a:rPr lang="hu-HU" dirty="0"/>
              <a:t> </a:t>
            </a:r>
            <a:r>
              <a:rPr lang="en-US" dirty="0"/>
              <a:t>Systems</a:t>
            </a:r>
          </a:p>
          <a:p>
            <a:endParaRPr lang="hu-HU" dirty="0"/>
          </a:p>
          <a:p>
            <a:r>
              <a:rPr lang="hu-HU" dirty="0" err="1"/>
              <a:t>Virtual</a:t>
            </a:r>
            <a:r>
              <a:rPr lang="hu-HU" dirty="0"/>
              <a:t> </a:t>
            </a:r>
            <a:r>
              <a:rPr lang="hu-HU" dirty="0" err="1"/>
              <a:t>Environments</a:t>
            </a:r>
            <a:r>
              <a:rPr lang="hu-HU" dirty="0"/>
              <a:t> and </a:t>
            </a:r>
            <a:r>
              <a:rPr lang="hu-HU" dirty="0" err="1"/>
              <a:t>Applied</a:t>
            </a:r>
            <a:r>
              <a:rPr lang="hu-HU" dirty="0"/>
              <a:t> </a:t>
            </a:r>
            <a:r>
              <a:rPr lang="hu-HU" dirty="0" err="1"/>
              <a:t>Multimedia</a:t>
            </a:r>
            <a:r>
              <a:rPr lang="hu-HU" dirty="0"/>
              <a:t> Research </a:t>
            </a:r>
            <a:r>
              <a:rPr lang="hu-HU" dirty="0" err="1"/>
              <a:t>Laboratory</a:t>
            </a:r>
            <a:endParaRPr lang="hu-HU" dirty="0"/>
          </a:p>
        </p:txBody>
      </p:sp>
      <p:sp>
        <p:nvSpPr>
          <p:cNvPr id="5" name="Dátum helye 4"/>
          <p:cNvSpPr>
            <a:spLocks noGrp="1"/>
          </p:cNvSpPr>
          <p:nvPr>
            <p:ph type="dt" sz="half" idx="10"/>
          </p:nvPr>
        </p:nvSpPr>
        <p:spPr>
          <a:xfrm>
            <a:off x="8902338" y="6443892"/>
            <a:ext cx="2910840" cy="374642"/>
          </a:xfrm>
        </p:spPr>
        <p:txBody>
          <a:bodyPr/>
          <a:lstStyle/>
          <a:p>
            <a:r>
              <a:rPr lang="hu-HU" dirty="0"/>
              <a:t>13/07/2016</a:t>
            </a:r>
            <a:endParaRPr lang="en-US" dirty="0"/>
          </a:p>
        </p:txBody>
      </p:sp>
      <p:sp>
        <p:nvSpPr>
          <p:cNvPr id="6" name="Élőláb helye 5"/>
          <p:cNvSpPr>
            <a:spLocks noGrp="1"/>
          </p:cNvSpPr>
          <p:nvPr>
            <p:ph type="ftr" sz="quarter" idx="11"/>
          </p:nvPr>
        </p:nvSpPr>
        <p:spPr>
          <a:xfrm>
            <a:off x="0" y="6457272"/>
            <a:ext cx="6400800" cy="365125"/>
          </a:xfrm>
        </p:spPr>
        <p:txBody>
          <a:bodyPr/>
          <a:lstStyle/>
          <a:p>
            <a:r>
              <a:rPr lang="en-US"/>
              <a:t>15th International Conference on Computers Helping People with Special Needs</a:t>
            </a:r>
            <a:endParaRPr lang="en-US" dirty="0"/>
          </a:p>
        </p:txBody>
      </p:sp>
      <p:sp>
        <p:nvSpPr>
          <p:cNvPr id="7" name="Dia számának helye 6"/>
          <p:cNvSpPr>
            <a:spLocks noGrp="1"/>
          </p:cNvSpPr>
          <p:nvPr>
            <p:ph type="sldNum" sz="quarter" idx="12"/>
          </p:nvPr>
        </p:nvSpPr>
        <p:spPr/>
        <p:txBody>
          <a:bodyPr/>
          <a:lstStyle/>
          <a:p>
            <a:fld id="{6D22F896-40B5-4ADD-8801-0D06FADFA095}" type="slidenum">
              <a:rPr lang="en-US" smtClean="0"/>
              <a:pPr/>
              <a:t>1</a:t>
            </a:fld>
            <a:endParaRPr lang="en-US" dirty="0"/>
          </a:p>
        </p:txBody>
      </p:sp>
      <p:pic>
        <p:nvPicPr>
          <p:cNvPr id="8" name="Kép 7"/>
          <p:cNvPicPr>
            <a:picLocks noChangeAspect="1"/>
          </p:cNvPicPr>
          <p:nvPr/>
        </p:nvPicPr>
        <p:blipFill>
          <a:blip r:embed="rId2"/>
          <a:stretch>
            <a:fillRect/>
          </a:stretch>
        </p:blipFill>
        <p:spPr>
          <a:xfrm>
            <a:off x="8186034" y="3129467"/>
            <a:ext cx="3862274" cy="2074367"/>
          </a:xfrm>
          <a:prstGeom prst="rect">
            <a:avLst/>
          </a:prstGeom>
        </p:spPr>
      </p:pic>
    </p:spTree>
    <p:extLst>
      <p:ext uri="{BB962C8B-B14F-4D97-AF65-F5344CB8AC3E}">
        <p14:creationId xmlns:p14="http://schemas.microsoft.com/office/powerpoint/2010/main" val="31420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PROJECt’S</a:t>
            </a:r>
            <a:r>
              <a:rPr lang="hu-HU" dirty="0"/>
              <a:t> SCOPE</a:t>
            </a:r>
          </a:p>
        </p:txBody>
      </p:sp>
      <p:sp>
        <p:nvSpPr>
          <p:cNvPr id="3" name="Tartalom helye 2"/>
          <p:cNvSpPr>
            <a:spLocks noGrp="1"/>
          </p:cNvSpPr>
          <p:nvPr>
            <p:ph idx="1"/>
          </p:nvPr>
        </p:nvSpPr>
        <p:spPr/>
        <p:txBody>
          <a:bodyPr>
            <a:normAutofit/>
          </a:bodyPr>
          <a:lstStyle/>
          <a:p>
            <a:r>
              <a:rPr lang="hu-HU" sz="2800" dirty="0"/>
              <a:t>Stroke</a:t>
            </a:r>
          </a:p>
          <a:p>
            <a:r>
              <a:rPr lang="en-US" sz="2800" dirty="0" err="1"/>
              <a:t>Rehabilita</a:t>
            </a:r>
            <a:r>
              <a:rPr lang="hu-HU" sz="2800" dirty="0"/>
              <a:t>ti</a:t>
            </a:r>
            <a:r>
              <a:rPr lang="en-US" sz="2800" dirty="0"/>
              <a:t>on</a:t>
            </a:r>
            <a:r>
              <a:rPr lang="hu-HU" sz="2800" dirty="0"/>
              <a:t> of </a:t>
            </a:r>
            <a:r>
              <a:rPr lang="hu-HU" sz="2800" dirty="0" err="1"/>
              <a:t>movement</a:t>
            </a:r>
            <a:r>
              <a:rPr lang="hu-HU" sz="2800" dirty="0"/>
              <a:t> </a:t>
            </a:r>
            <a:r>
              <a:rPr lang="en-US" sz="2800" dirty="0"/>
              <a:t>coordination</a:t>
            </a:r>
          </a:p>
          <a:p>
            <a:r>
              <a:rPr lang="hu-HU" sz="2800" dirty="0" err="1"/>
              <a:t>Legacy</a:t>
            </a:r>
            <a:r>
              <a:rPr lang="hu-HU" sz="2800" dirty="0"/>
              <a:t> </a:t>
            </a:r>
            <a:r>
              <a:rPr lang="hu-HU" sz="2800" dirty="0" err="1"/>
              <a:t>methods</a:t>
            </a:r>
            <a:endParaRPr lang="hu-HU" sz="2800" dirty="0"/>
          </a:p>
          <a:p>
            <a:r>
              <a:rPr lang="hu-HU" sz="2800" dirty="0"/>
              <a:t>New </a:t>
            </a:r>
            <a:r>
              <a:rPr lang="hu-HU" sz="2800" dirty="0" err="1"/>
              <a:t>devices</a:t>
            </a:r>
            <a:r>
              <a:rPr lang="hu-HU" sz="2800" dirty="0"/>
              <a:t>, </a:t>
            </a:r>
            <a:r>
              <a:rPr lang="hu-HU" sz="2800" dirty="0" err="1"/>
              <a:t>innovative</a:t>
            </a:r>
            <a:r>
              <a:rPr lang="hu-HU" sz="2800" dirty="0"/>
              <a:t> </a:t>
            </a:r>
            <a:r>
              <a:rPr lang="hu-HU" sz="2800" dirty="0" err="1"/>
              <a:t>technologies</a:t>
            </a:r>
            <a:endParaRPr lang="hu-HU" sz="2800" dirty="0"/>
          </a:p>
          <a:p>
            <a:r>
              <a:rPr lang="hu-HU" sz="2800" dirty="0"/>
              <a:t>In </a:t>
            </a:r>
            <a:r>
              <a:rPr lang="hu-HU" sz="2800" dirty="0" err="1"/>
              <a:t>focus</a:t>
            </a:r>
            <a:r>
              <a:rPr lang="hu-HU" sz="2800" dirty="0"/>
              <a:t> : </a:t>
            </a:r>
            <a:br>
              <a:rPr lang="hu-HU" sz="2800" dirty="0"/>
            </a:br>
            <a:r>
              <a:rPr lang="hu-HU" sz="2800" dirty="0"/>
              <a:t/>
            </a:r>
            <a:br>
              <a:rPr lang="hu-HU" sz="2800" dirty="0"/>
            </a:br>
            <a:r>
              <a:rPr lang="hu-HU" sz="2800" dirty="0" err="1"/>
              <a:t>Memory</a:t>
            </a:r>
            <a:r>
              <a:rPr lang="hu-HU" sz="2800" dirty="0"/>
              <a:t> game – </a:t>
            </a:r>
            <a:r>
              <a:rPr lang="hu-HU" sz="2800" dirty="0" err="1"/>
              <a:t>controlled</a:t>
            </a:r>
            <a:r>
              <a:rPr lang="hu-HU" sz="2800" dirty="0"/>
              <a:t> </a:t>
            </a:r>
            <a:r>
              <a:rPr lang="hu-HU" sz="2800" dirty="0" err="1"/>
              <a:t>with</a:t>
            </a:r>
            <a:r>
              <a:rPr lang="hu-HU" sz="2800" dirty="0"/>
              <a:t> Microsoft Kinect             </a:t>
            </a:r>
            <a:r>
              <a:rPr lang="hu-HU" sz="2800" dirty="0" err="1"/>
              <a:t>sensor</a:t>
            </a:r>
            <a:endParaRPr lang="hu-HU" sz="2800" dirty="0"/>
          </a:p>
        </p:txBody>
      </p:sp>
      <p:sp>
        <p:nvSpPr>
          <p:cNvPr id="4" name="Dátum helye 3"/>
          <p:cNvSpPr>
            <a:spLocks noGrp="1"/>
          </p:cNvSpPr>
          <p:nvPr>
            <p:ph type="dt" sz="half" idx="10"/>
          </p:nvPr>
        </p:nvSpPr>
        <p:spPr/>
        <p:txBody>
          <a:bodyPr/>
          <a:lstStyle/>
          <a:p>
            <a:r>
              <a:rPr lang="hu-HU"/>
              <a:t>13/07/2016</a:t>
            </a:r>
            <a:endParaRPr lang="en-US" dirty="0"/>
          </a:p>
        </p:txBody>
      </p:sp>
      <p:sp>
        <p:nvSpPr>
          <p:cNvPr id="5" name="Dia számának helye 4"/>
          <p:cNvSpPr>
            <a:spLocks noGrp="1"/>
          </p:cNvSpPr>
          <p:nvPr>
            <p:ph type="sldNum" sz="quarter" idx="12"/>
          </p:nvPr>
        </p:nvSpPr>
        <p:spPr/>
        <p:txBody>
          <a:bodyPr/>
          <a:lstStyle/>
          <a:p>
            <a:fld id="{6D22F896-40B5-4ADD-8801-0D06FADFA095}" type="slidenum">
              <a:rPr lang="en-US" smtClean="0"/>
              <a:pPr/>
              <a:t>2</a:t>
            </a:fld>
            <a:endParaRPr lang="en-US" dirty="0"/>
          </a:p>
        </p:txBody>
      </p:sp>
      <p:sp>
        <p:nvSpPr>
          <p:cNvPr id="6" name="Élőláb helye 5"/>
          <p:cNvSpPr>
            <a:spLocks noGrp="1"/>
          </p:cNvSpPr>
          <p:nvPr>
            <p:ph type="ftr" sz="quarter" idx="11"/>
          </p:nvPr>
        </p:nvSpPr>
        <p:spPr/>
        <p:txBody>
          <a:bodyPr/>
          <a:lstStyle/>
          <a:p>
            <a:r>
              <a:rPr lang="en-US" dirty="0"/>
              <a:t>15th International Conference on Computers Helping People with Special Needs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REHABILITATION METHODS</a:t>
            </a:r>
          </a:p>
        </p:txBody>
      </p:sp>
      <p:sp>
        <p:nvSpPr>
          <p:cNvPr id="3" name="Tartalom helye 2"/>
          <p:cNvSpPr>
            <a:spLocks noGrp="1"/>
          </p:cNvSpPr>
          <p:nvPr>
            <p:ph idx="1"/>
          </p:nvPr>
        </p:nvSpPr>
        <p:spPr>
          <a:xfrm>
            <a:off x="685800" y="2194561"/>
            <a:ext cx="10820400" cy="4161284"/>
          </a:xfrm>
        </p:spPr>
        <p:txBody>
          <a:bodyPr>
            <a:normAutofit/>
          </a:bodyPr>
          <a:lstStyle/>
          <a:p>
            <a:r>
              <a:rPr lang="en-GB" dirty="0"/>
              <a:t>Traditional rehabilitation </a:t>
            </a:r>
            <a:br>
              <a:rPr lang="en-GB" dirty="0"/>
            </a:br>
            <a:endParaRPr lang="en-GB" dirty="0"/>
          </a:p>
          <a:p>
            <a:pPr>
              <a:buNone/>
            </a:pPr>
            <a:r>
              <a:rPr lang="en-GB" dirty="0"/>
              <a:t>			therapist, ergo therapist work with their patients – 				             usually personally, not in group therapy</a:t>
            </a:r>
            <a:br>
              <a:rPr lang="en-GB" dirty="0"/>
            </a:br>
            <a:r>
              <a:rPr lang="en-GB" dirty="0"/>
              <a:t>		the rehabilitation process takes very long time</a:t>
            </a:r>
          </a:p>
          <a:p>
            <a:endParaRPr lang="en-GB" dirty="0"/>
          </a:p>
          <a:p>
            <a:r>
              <a:rPr lang="en-GB" dirty="0"/>
              <a:t>Alternative rehabilitation opportunities</a:t>
            </a:r>
            <a:br>
              <a:rPr lang="en-GB" dirty="0"/>
            </a:br>
            <a:r>
              <a:rPr lang="en-GB" dirty="0"/>
              <a:t/>
            </a:r>
            <a:br>
              <a:rPr lang="en-GB" dirty="0"/>
            </a:br>
            <a:r>
              <a:rPr lang="en-GB" dirty="0"/>
              <a:t>		Computer aided rehabilitation -  apply the strengths and   			              research results of IT  in healthcare</a:t>
            </a:r>
          </a:p>
          <a:p>
            <a:r>
              <a:rPr lang="en-GB" sz="2800" b="1" dirty="0"/>
              <a:t>Main goal: complete the therapy playfully</a:t>
            </a:r>
          </a:p>
        </p:txBody>
      </p:sp>
      <p:sp>
        <p:nvSpPr>
          <p:cNvPr id="4" name="Dátum helye 3"/>
          <p:cNvSpPr>
            <a:spLocks noGrp="1"/>
          </p:cNvSpPr>
          <p:nvPr>
            <p:ph type="dt" sz="half" idx="10"/>
          </p:nvPr>
        </p:nvSpPr>
        <p:spPr/>
        <p:txBody>
          <a:bodyPr/>
          <a:lstStyle/>
          <a:p>
            <a:r>
              <a:rPr lang="hu-HU"/>
              <a:t>13/07/2016</a:t>
            </a:r>
            <a:endParaRPr lang="en-US" dirty="0"/>
          </a:p>
        </p:txBody>
      </p:sp>
      <p:sp>
        <p:nvSpPr>
          <p:cNvPr id="5" name="Dia számának helye 4"/>
          <p:cNvSpPr>
            <a:spLocks noGrp="1"/>
          </p:cNvSpPr>
          <p:nvPr>
            <p:ph type="sldNum" sz="quarter" idx="12"/>
          </p:nvPr>
        </p:nvSpPr>
        <p:spPr/>
        <p:txBody>
          <a:bodyPr/>
          <a:lstStyle/>
          <a:p>
            <a:fld id="{6D22F896-40B5-4ADD-8801-0D06FADFA095}" type="slidenum">
              <a:rPr lang="en-US" smtClean="0"/>
              <a:pPr/>
              <a:t>3</a:t>
            </a:fld>
            <a:endParaRPr lang="en-US" dirty="0"/>
          </a:p>
        </p:txBody>
      </p:sp>
      <p:sp>
        <p:nvSpPr>
          <p:cNvPr id="6" name="Élőláb helye 5"/>
          <p:cNvSpPr>
            <a:spLocks noGrp="1"/>
          </p:cNvSpPr>
          <p:nvPr>
            <p:ph type="ftr" sz="quarter" idx="11"/>
          </p:nvPr>
        </p:nvSpPr>
        <p:spPr/>
        <p:txBody>
          <a:bodyPr/>
          <a:lstStyle/>
          <a:p>
            <a:r>
              <a:rPr lang="en-US"/>
              <a:t>15th International Conference on Computers Helping People with Special Needs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MOTIVATIOn</a:t>
            </a:r>
            <a:r>
              <a:rPr lang="hu-HU" dirty="0"/>
              <a:t> – NEW SOFTWER IDEA</a:t>
            </a:r>
          </a:p>
        </p:txBody>
      </p:sp>
      <p:sp>
        <p:nvSpPr>
          <p:cNvPr id="3" name="Tartalom helye 2"/>
          <p:cNvSpPr>
            <a:spLocks noGrp="1"/>
          </p:cNvSpPr>
          <p:nvPr>
            <p:ph idx="1"/>
          </p:nvPr>
        </p:nvSpPr>
        <p:spPr>
          <a:xfrm>
            <a:off x="838200" y="2303417"/>
            <a:ext cx="10820400" cy="4024125"/>
          </a:xfrm>
        </p:spPr>
        <p:txBody>
          <a:bodyPr/>
          <a:lstStyle/>
          <a:p>
            <a:r>
              <a:rPr lang="en-US" dirty="0"/>
              <a:t>Support stroke rehabilitation – is NOT a new idea</a:t>
            </a:r>
          </a:p>
          <a:p>
            <a:pPr>
              <a:buNone/>
            </a:pPr>
            <a:endParaRPr lang="en-US" dirty="0"/>
          </a:p>
          <a:p>
            <a:pPr>
              <a:buNone/>
            </a:pPr>
            <a:r>
              <a:rPr lang="en-US" dirty="0"/>
              <a:t>BUT: </a:t>
            </a:r>
            <a:br>
              <a:rPr lang="en-US" dirty="0"/>
            </a:br>
            <a:r>
              <a:rPr lang="en-US" dirty="0"/>
              <a:t>test and </a:t>
            </a:r>
            <a:r>
              <a:rPr lang="hu-HU" dirty="0" err="1"/>
              <a:t>apply</a:t>
            </a:r>
            <a:r>
              <a:rPr lang="hu-HU" dirty="0"/>
              <a:t> </a:t>
            </a:r>
            <a:r>
              <a:rPr lang="en-US" dirty="0"/>
              <a:t>new technologies are very important</a:t>
            </a:r>
          </a:p>
          <a:p>
            <a:pPr>
              <a:buNone/>
            </a:pPr>
            <a:endParaRPr lang="en-US" dirty="0"/>
          </a:p>
          <a:p>
            <a:pPr>
              <a:buNone/>
            </a:pPr>
            <a:r>
              <a:rPr lang="en-US" dirty="0"/>
              <a:t>NEW hardware equipment:</a:t>
            </a:r>
          </a:p>
          <a:p>
            <a:pPr>
              <a:buNone/>
            </a:pPr>
            <a:endParaRPr lang="en-US" dirty="0"/>
          </a:p>
          <a:p>
            <a:pPr>
              <a:buNone/>
            </a:pPr>
            <a:r>
              <a:rPr lang="en-US" dirty="0"/>
              <a:t>These can be use without </a:t>
            </a:r>
            <a:r>
              <a:rPr lang="en-US" dirty="0" err="1"/>
              <a:t>handhe</a:t>
            </a:r>
            <a:r>
              <a:rPr lang="hu-HU" dirty="0"/>
              <a:t>l</a:t>
            </a:r>
            <a:r>
              <a:rPr lang="en-US" dirty="0"/>
              <a:t>ding, for example: ASUS </a:t>
            </a:r>
            <a:r>
              <a:rPr lang="en-US" dirty="0" err="1"/>
              <a:t>Xtion</a:t>
            </a:r>
            <a:r>
              <a:rPr lang="en-US" dirty="0"/>
              <a:t>, Microsoft Kinect, LEAP Motion sensor etc.</a:t>
            </a:r>
          </a:p>
        </p:txBody>
      </p:sp>
      <p:sp>
        <p:nvSpPr>
          <p:cNvPr id="4" name="Dátum helye 3"/>
          <p:cNvSpPr>
            <a:spLocks noGrp="1"/>
          </p:cNvSpPr>
          <p:nvPr>
            <p:ph type="dt" sz="half" idx="10"/>
          </p:nvPr>
        </p:nvSpPr>
        <p:spPr/>
        <p:txBody>
          <a:bodyPr/>
          <a:lstStyle/>
          <a:p>
            <a:r>
              <a:rPr lang="hu-HU"/>
              <a:t>13/07/2016</a:t>
            </a:r>
            <a:endParaRPr lang="en-US" dirty="0"/>
          </a:p>
        </p:txBody>
      </p:sp>
      <p:sp>
        <p:nvSpPr>
          <p:cNvPr id="5" name="Dia számának helye 4"/>
          <p:cNvSpPr>
            <a:spLocks noGrp="1"/>
          </p:cNvSpPr>
          <p:nvPr>
            <p:ph type="sldNum" sz="quarter" idx="12"/>
          </p:nvPr>
        </p:nvSpPr>
        <p:spPr/>
        <p:txBody>
          <a:bodyPr/>
          <a:lstStyle/>
          <a:p>
            <a:fld id="{6D22F896-40B5-4ADD-8801-0D06FADFA095}" type="slidenum">
              <a:rPr lang="en-US" smtClean="0"/>
              <a:pPr/>
              <a:t>4</a:t>
            </a:fld>
            <a:endParaRPr lang="en-US" dirty="0"/>
          </a:p>
        </p:txBody>
      </p:sp>
      <p:sp>
        <p:nvSpPr>
          <p:cNvPr id="6" name="Élőláb helye 5"/>
          <p:cNvSpPr>
            <a:spLocks noGrp="1"/>
          </p:cNvSpPr>
          <p:nvPr>
            <p:ph type="ftr" sz="quarter" idx="11"/>
          </p:nvPr>
        </p:nvSpPr>
        <p:spPr/>
        <p:txBody>
          <a:bodyPr/>
          <a:lstStyle/>
          <a:p>
            <a:r>
              <a:rPr lang="en-US"/>
              <a:t>15th International Conference on Computers Helping People with Special Needs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9"/>
          <p:cNvPicPr>
            <a:picLocks noChangeAspect="1"/>
          </p:cNvPicPr>
          <p:nvPr/>
        </p:nvPicPr>
        <p:blipFill rotWithShape="1">
          <a:blip r:embed="rId3"/>
          <a:srcRect l="37403" r="25506" b="46150"/>
          <a:stretch/>
        </p:blipFill>
        <p:spPr>
          <a:xfrm>
            <a:off x="196613" y="950975"/>
            <a:ext cx="5014875" cy="4093063"/>
          </a:xfrm>
          <a:prstGeom prst="rect">
            <a:avLst/>
          </a:prstGeom>
        </p:spPr>
      </p:pic>
      <p:sp>
        <p:nvSpPr>
          <p:cNvPr id="2" name="Cím 1"/>
          <p:cNvSpPr>
            <a:spLocks noGrp="1"/>
          </p:cNvSpPr>
          <p:nvPr>
            <p:ph type="title"/>
          </p:nvPr>
        </p:nvSpPr>
        <p:spPr/>
        <p:txBody>
          <a:bodyPr/>
          <a:lstStyle/>
          <a:p>
            <a:r>
              <a:rPr lang="hu-HU" dirty="0"/>
              <a:t>ABOUT THE SOFWARE</a:t>
            </a:r>
          </a:p>
        </p:txBody>
      </p:sp>
      <p:sp>
        <p:nvSpPr>
          <p:cNvPr id="3" name="Tartalom helye 2"/>
          <p:cNvSpPr>
            <a:spLocks noGrp="1"/>
          </p:cNvSpPr>
          <p:nvPr>
            <p:ph idx="1"/>
          </p:nvPr>
        </p:nvSpPr>
        <p:spPr>
          <a:xfrm>
            <a:off x="685800" y="4169663"/>
            <a:ext cx="6300216" cy="2104599"/>
          </a:xfrm>
          <a:solidFill>
            <a:schemeClr val="accent3"/>
          </a:solidFill>
        </p:spPr>
        <p:txBody>
          <a:bodyPr>
            <a:normAutofit fontScale="92500" lnSpcReduction="20000"/>
          </a:bodyPr>
          <a:lstStyle/>
          <a:p>
            <a:endParaRPr lang="hu-HU" dirty="0"/>
          </a:p>
          <a:p>
            <a:r>
              <a:rPr lang="hu-HU" dirty="0" err="1"/>
              <a:t>Memory</a:t>
            </a:r>
            <a:r>
              <a:rPr lang="hu-HU" dirty="0"/>
              <a:t> Game  - </a:t>
            </a:r>
            <a:r>
              <a:rPr lang="hu-HU" dirty="0" err="1"/>
              <a:t>with</a:t>
            </a:r>
            <a:r>
              <a:rPr lang="hu-HU" dirty="0"/>
              <a:t> Microsoft Kinect </a:t>
            </a:r>
            <a:r>
              <a:rPr lang="hu-HU" dirty="0" err="1"/>
              <a:t>Control</a:t>
            </a:r>
            <a:r>
              <a:rPr lang="hu-HU" dirty="0"/>
              <a:t/>
            </a:r>
            <a:br>
              <a:rPr lang="hu-HU" dirty="0"/>
            </a:br>
            <a:r>
              <a:rPr lang="hu-HU" dirty="0"/>
              <a:t>- </a:t>
            </a:r>
            <a:r>
              <a:rPr lang="en-GB" dirty="0"/>
              <a:t>easy to use Windows application </a:t>
            </a:r>
            <a:r>
              <a:rPr lang="en-US" dirty="0"/>
              <a:t> </a:t>
            </a:r>
            <a:r>
              <a:rPr lang="hu-HU" dirty="0"/>
              <a:t> </a:t>
            </a:r>
            <a:br>
              <a:rPr lang="hu-HU" dirty="0"/>
            </a:br>
            <a:r>
              <a:rPr lang="hu-HU" dirty="0"/>
              <a:t>- </a:t>
            </a:r>
            <a:r>
              <a:rPr lang="hu-HU" dirty="0" err="1"/>
              <a:t>personality</a:t>
            </a:r>
            <a:r>
              <a:rPr lang="hu-HU" dirty="0"/>
              <a:t/>
            </a:r>
            <a:br>
              <a:rPr lang="hu-HU" dirty="0"/>
            </a:br>
            <a:r>
              <a:rPr lang="hu-HU" dirty="0"/>
              <a:t>- </a:t>
            </a:r>
            <a:r>
              <a:rPr lang="hu-HU" dirty="0" err="1"/>
              <a:t>gaming</a:t>
            </a:r>
            <a:r>
              <a:rPr lang="hu-HU" dirty="0"/>
              <a:t> </a:t>
            </a:r>
            <a:r>
              <a:rPr lang="hu-HU" dirty="0" err="1"/>
              <a:t>experience</a:t>
            </a:r>
            <a:r>
              <a:rPr lang="hu-HU" dirty="0"/>
              <a:t/>
            </a:r>
            <a:br>
              <a:rPr lang="hu-HU" dirty="0"/>
            </a:br>
            <a:r>
              <a:rPr lang="hu-HU" dirty="0"/>
              <a:t>- </a:t>
            </a:r>
            <a:r>
              <a:rPr lang="hu-HU" dirty="0" err="1"/>
              <a:t>step-by-step</a:t>
            </a:r>
            <a:r>
              <a:rPr lang="hu-HU" dirty="0"/>
              <a:t> </a:t>
            </a:r>
            <a:r>
              <a:rPr lang="hu-HU" dirty="0" err="1"/>
              <a:t>hardening</a:t>
            </a:r>
            <a:r>
              <a:rPr lang="hu-HU" dirty="0"/>
              <a:t> </a:t>
            </a:r>
            <a:r>
              <a:rPr lang="hu-HU" dirty="0" err="1"/>
              <a:t>levels</a:t>
            </a:r>
            <a:r>
              <a:rPr lang="hu-HU" dirty="0"/>
              <a:t/>
            </a:r>
            <a:br>
              <a:rPr lang="hu-HU" dirty="0"/>
            </a:br>
            <a:r>
              <a:rPr lang="hu-HU" dirty="0"/>
              <a:t>- </a:t>
            </a:r>
            <a:r>
              <a:rPr lang="hu-HU" dirty="0" err="1"/>
              <a:t>for</a:t>
            </a:r>
            <a:r>
              <a:rPr lang="hu-HU" dirty="0"/>
              <a:t> </a:t>
            </a:r>
            <a:r>
              <a:rPr lang="hu-HU" dirty="0" err="1"/>
              <a:t>any</a:t>
            </a:r>
            <a:r>
              <a:rPr lang="hu-HU" dirty="0"/>
              <a:t> </a:t>
            </a:r>
            <a:r>
              <a:rPr lang="hu-HU" dirty="0" err="1"/>
              <a:t>aging</a:t>
            </a:r>
            <a:r>
              <a:rPr lang="hu-HU" dirty="0"/>
              <a:t/>
            </a:r>
            <a:br>
              <a:rPr lang="hu-HU" dirty="0"/>
            </a:br>
            <a:r>
              <a:rPr lang="hu-HU" dirty="0"/>
              <a:t>- </a:t>
            </a:r>
            <a:r>
              <a:rPr lang="hu-HU" dirty="0" err="1"/>
              <a:t>especially</a:t>
            </a:r>
            <a:r>
              <a:rPr lang="hu-HU" dirty="0"/>
              <a:t> </a:t>
            </a:r>
            <a:r>
              <a:rPr lang="hu-HU" dirty="0" err="1"/>
              <a:t>for</a:t>
            </a:r>
            <a:r>
              <a:rPr lang="hu-HU" dirty="0"/>
              <a:t> stroke </a:t>
            </a:r>
            <a:r>
              <a:rPr lang="hu-HU" dirty="0" err="1"/>
              <a:t>patience</a:t>
            </a:r>
            <a:r>
              <a:rPr lang="hu-HU" dirty="0"/>
              <a:t>, </a:t>
            </a:r>
            <a:r>
              <a:rPr lang="hu-HU" dirty="0" err="1"/>
              <a:t>elderly</a:t>
            </a:r>
            <a:r>
              <a:rPr lang="hu-HU" dirty="0"/>
              <a:t> </a:t>
            </a:r>
            <a:r>
              <a:rPr lang="hu-HU" dirty="0" err="1"/>
              <a:t>people</a:t>
            </a:r>
            <a:endParaRPr lang="hu-HU" dirty="0"/>
          </a:p>
        </p:txBody>
      </p:sp>
      <p:sp>
        <p:nvSpPr>
          <p:cNvPr id="4" name="Dátum helye 3"/>
          <p:cNvSpPr>
            <a:spLocks noGrp="1"/>
          </p:cNvSpPr>
          <p:nvPr>
            <p:ph type="dt" sz="half" idx="10"/>
          </p:nvPr>
        </p:nvSpPr>
        <p:spPr/>
        <p:txBody>
          <a:bodyPr/>
          <a:lstStyle/>
          <a:p>
            <a:r>
              <a:rPr lang="hu-HU"/>
              <a:t>13/07/2016</a:t>
            </a:r>
            <a:endParaRPr lang="en-US" dirty="0"/>
          </a:p>
        </p:txBody>
      </p:sp>
      <p:sp>
        <p:nvSpPr>
          <p:cNvPr id="5" name="Dia számának helye 4"/>
          <p:cNvSpPr>
            <a:spLocks noGrp="1"/>
          </p:cNvSpPr>
          <p:nvPr>
            <p:ph type="sldNum" sz="quarter" idx="12"/>
          </p:nvPr>
        </p:nvSpPr>
        <p:spPr/>
        <p:txBody>
          <a:bodyPr/>
          <a:lstStyle/>
          <a:p>
            <a:fld id="{6D22F896-40B5-4ADD-8801-0D06FADFA095}" type="slidenum">
              <a:rPr lang="en-US" smtClean="0"/>
              <a:pPr/>
              <a:t>5</a:t>
            </a:fld>
            <a:endParaRPr lang="en-US" dirty="0"/>
          </a:p>
        </p:txBody>
      </p:sp>
      <p:sp>
        <p:nvSpPr>
          <p:cNvPr id="6" name="Élőláb helye 5"/>
          <p:cNvSpPr>
            <a:spLocks noGrp="1"/>
          </p:cNvSpPr>
          <p:nvPr>
            <p:ph type="ftr" sz="quarter" idx="11"/>
          </p:nvPr>
        </p:nvSpPr>
        <p:spPr/>
        <p:txBody>
          <a:bodyPr/>
          <a:lstStyle/>
          <a:p>
            <a:r>
              <a:rPr lang="en-US"/>
              <a:t>15th International Conference on Computers Helping People with Special Needs</a:t>
            </a:r>
            <a:endParaRPr lang="en-US" dirty="0"/>
          </a:p>
        </p:txBody>
      </p:sp>
      <p:pic>
        <p:nvPicPr>
          <p:cNvPr id="7" name="Kép 6"/>
          <p:cNvPicPr>
            <a:picLocks noChangeAspect="1"/>
          </p:cNvPicPr>
          <p:nvPr/>
        </p:nvPicPr>
        <p:blipFill>
          <a:blip r:embed="rId4"/>
          <a:stretch>
            <a:fillRect/>
          </a:stretch>
        </p:blipFill>
        <p:spPr>
          <a:xfrm>
            <a:off x="5557156" y="1784409"/>
            <a:ext cx="2515690" cy="2075930"/>
          </a:xfrm>
          <a:prstGeom prst="rect">
            <a:avLst/>
          </a:prstGeom>
        </p:spPr>
      </p:pic>
      <p:pic>
        <p:nvPicPr>
          <p:cNvPr id="9" name="Kép 8"/>
          <p:cNvPicPr>
            <a:picLocks noChangeAspect="1"/>
          </p:cNvPicPr>
          <p:nvPr/>
        </p:nvPicPr>
        <p:blipFill rotWithShape="1">
          <a:blip r:embed="rId5"/>
          <a:srcRect l="19188" r="19683" b="9842"/>
          <a:stretch/>
        </p:blipFill>
        <p:spPr>
          <a:xfrm>
            <a:off x="8907701" y="1728452"/>
            <a:ext cx="2715409" cy="2252365"/>
          </a:xfrm>
          <a:prstGeom prst="rect">
            <a:avLst/>
          </a:prstGeom>
        </p:spPr>
      </p:pic>
      <p:pic>
        <p:nvPicPr>
          <p:cNvPr id="8" name="Kép 7"/>
          <p:cNvPicPr>
            <a:picLocks noChangeAspect="1"/>
          </p:cNvPicPr>
          <p:nvPr/>
        </p:nvPicPr>
        <p:blipFill rotWithShape="1">
          <a:blip r:embed="rId6"/>
          <a:srcRect l="20296" t="2616" r="19641" b="9156"/>
          <a:stretch/>
        </p:blipFill>
        <p:spPr>
          <a:xfrm>
            <a:off x="6815001" y="3808652"/>
            <a:ext cx="3601075" cy="29839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a:t>scientific and practical impact</a:t>
            </a:r>
            <a:endParaRPr lang="hu-HU" dirty="0"/>
          </a:p>
        </p:txBody>
      </p:sp>
      <p:sp>
        <p:nvSpPr>
          <p:cNvPr id="3" name="Tartalom helye 2"/>
          <p:cNvSpPr>
            <a:spLocks noGrp="1"/>
          </p:cNvSpPr>
          <p:nvPr>
            <p:ph idx="1"/>
          </p:nvPr>
        </p:nvSpPr>
        <p:spPr/>
        <p:txBody>
          <a:bodyPr/>
          <a:lstStyle/>
          <a:p>
            <a:pPr marL="0" indent="0">
              <a:buNone/>
            </a:pPr>
            <a:r>
              <a:rPr lang="en-GB" dirty="0"/>
              <a:t>The scientific and practical impact or contributions to the field </a:t>
            </a:r>
            <a:r>
              <a:rPr lang="en-GB"/>
              <a:t>are </a:t>
            </a:r>
            <a:r>
              <a:rPr lang="en-GB" smtClean="0"/>
              <a:t>of great  </a:t>
            </a:r>
            <a:r>
              <a:rPr lang="en-GB" dirty="0"/>
              <a:t>importance and multiple: </a:t>
            </a:r>
            <a:endParaRPr lang="hu-HU" dirty="0"/>
          </a:p>
          <a:p>
            <a:pPr lvl="0" hangingPunct="0"/>
            <a:r>
              <a:rPr lang="hu-HU" dirty="0"/>
              <a:t>t</a:t>
            </a:r>
            <a:r>
              <a:rPr lang="en-GB" dirty="0"/>
              <a:t>o practise via gaming: more exciting, more incentive</a:t>
            </a:r>
            <a:r>
              <a:rPr lang="hu-HU" dirty="0"/>
              <a:t>,</a:t>
            </a:r>
            <a:r>
              <a:rPr lang="en-GB" dirty="0"/>
              <a:t> </a:t>
            </a:r>
            <a:endParaRPr lang="hu-HU" dirty="0"/>
          </a:p>
          <a:p>
            <a:pPr lvl="0" hangingPunct="0"/>
            <a:r>
              <a:rPr lang="hu-HU" dirty="0"/>
              <a:t>t</a:t>
            </a:r>
            <a:r>
              <a:rPr lang="en-GB" dirty="0"/>
              <a:t>o practise in smaller group or individually: less frustration</a:t>
            </a:r>
            <a:r>
              <a:rPr lang="hu-HU" dirty="0"/>
              <a:t>,</a:t>
            </a:r>
          </a:p>
          <a:p>
            <a:pPr lvl="0" hangingPunct="0"/>
            <a:r>
              <a:rPr lang="hu-HU" dirty="0"/>
              <a:t>m</a:t>
            </a:r>
            <a:r>
              <a:rPr lang="en-GB" dirty="0"/>
              <a:t>ore motivational rehabilitations, trainings mean: decrease the duration of rehabilitation.</a:t>
            </a:r>
            <a:endParaRPr lang="hu-HU" dirty="0"/>
          </a:p>
          <a:p>
            <a:endParaRPr lang="hu-HU" dirty="0"/>
          </a:p>
        </p:txBody>
      </p:sp>
      <p:sp>
        <p:nvSpPr>
          <p:cNvPr id="4" name="Dátum helye 3"/>
          <p:cNvSpPr>
            <a:spLocks noGrp="1"/>
          </p:cNvSpPr>
          <p:nvPr>
            <p:ph type="dt" sz="half" idx="10"/>
          </p:nvPr>
        </p:nvSpPr>
        <p:spPr/>
        <p:txBody>
          <a:bodyPr/>
          <a:lstStyle/>
          <a:p>
            <a:r>
              <a:rPr lang="hu-HU"/>
              <a:t>13/07/2016</a:t>
            </a:r>
            <a:endParaRPr lang="en-US" dirty="0"/>
          </a:p>
        </p:txBody>
      </p:sp>
      <p:sp>
        <p:nvSpPr>
          <p:cNvPr id="5" name="Élőláb helye 4"/>
          <p:cNvSpPr>
            <a:spLocks noGrp="1"/>
          </p:cNvSpPr>
          <p:nvPr>
            <p:ph type="ftr" sz="quarter" idx="11"/>
          </p:nvPr>
        </p:nvSpPr>
        <p:spPr/>
        <p:txBody>
          <a:bodyPr/>
          <a:lstStyle/>
          <a:p>
            <a:r>
              <a:rPr lang="en-US"/>
              <a:t>15th International Conference on Computers Helping People with Special Needs</a:t>
            </a:r>
            <a:endParaRPr lang="en-US" dirty="0"/>
          </a:p>
        </p:txBody>
      </p:sp>
      <p:sp>
        <p:nvSpPr>
          <p:cNvPr id="6" name="Dia számának helye 5"/>
          <p:cNvSpPr>
            <a:spLocks noGrp="1"/>
          </p:cNvSpPr>
          <p:nvPr>
            <p:ph type="sldNum" sz="quarter" idx="12"/>
          </p:nvPr>
        </p:nvSpPr>
        <p:spPr/>
        <p:txBody>
          <a:bodyPr/>
          <a:lstStyle/>
          <a:p>
            <a:fld id="{6D22F896-40B5-4ADD-8801-0D06FADFA095}" type="slidenum">
              <a:rPr lang="en-US" smtClean="0"/>
              <a:pPr/>
              <a:t>6</a:t>
            </a:fld>
            <a:endParaRPr lang="en-US" dirty="0"/>
          </a:p>
        </p:txBody>
      </p:sp>
      <p:sp>
        <p:nvSpPr>
          <p:cNvPr id="7" name="Tartalom helye 2"/>
          <p:cNvSpPr txBox="1">
            <a:spLocks/>
          </p:cNvSpPr>
          <p:nvPr/>
        </p:nvSpPr>
        <p:spPr>
          <a:xfrm>
            <a:off x="785947" y="5233859"/>
            <a:ext cx="5170716" cy="1110343"/>
          </a:xfrm>
          <a:prstGeom prst="rect">
            <a:avLst/>
          </a:prstGeom>
        </p:spPr>
        <p:txBody>
          <a:bodyPr vert="horz" lIns="91440" tIns="45720" rIns="91440" bIns="45720" rtlCol="0">
            <a:normAutofit fontScale="92500" lnSpcReduction="10000"/>
          </a:bodyPr>
          <a:lstStyle/>
          <a:p>
            <a:pPr marL="228600" marR="0" lvl="0" indent="-228600" defTabSz="914400" rtl="0" eaLnBrk="1" fontAlgn="auto" latinLnBrk="0" hangingPunct="1">
              <a:lnSpc>
                <a:spcPct val="90000"/>
              </a:lnSpc>
              <a:spcBef>
                <a:spcPts val="1000"/>
              </a:spcBef>
              <a:spcAft>
                <a:spcPts val="0"/>
              </a:spcAft>
              <a:buClrTx/>
              <a:buSzTx/>
              <a:tabLst/>
              <a:defRPr/>
            </a:pPr>
            <a:r>
              <a:rPr kumimoji="0" lang="hu-HU" sz="2200" b="0" i="0" u="none" strike="noStrike" kern="1200" cap="none" spc="0" normalizeH="0" baseline="0" noProof="0" dirty="0" err="1">
                <a:ln>
                  <a:noFill/>
                </a:ln>
                <a:solidFill>
                  <a:schemeClr val="tx1"/>
                </a:solidFill>
                <a:effectLst/>
                <a:uLnTx/>
                <a:uFillTx/>
                <a:latin typeface="+mn-lt"/>
                <a:ea typeface="+mn-ea"/>
                <a:cs typeface="+mn-cs"/>
              </a:rPr>
              <a:t>Thank</a:t>
            </a:r>
            <a:r>
              <a:rPr kumimoji="0" lang="hu-HU" sz="2200" b="0" i="0" u="none" strike="noStrike" kern="1200" cap="none" spc="0" normalizeH="0" noProof="0" dirty="0">
                <a:ln>
                  <a:noFill/>
                </a:ln>
                <a:solidFill>
                  <a:schemeClr val="tx1"/>
                </a:solidFill>
                <a:effectLst/>
                <a:uLnTx/>
                <a:uFillTx/>
                <a:latin typeface="+mn-lt"/>
                <a:ea typeface="+mn-ea"/>
                <a:cs typeface="+mn-cs"/>
              </a:rPr>
              <a:t> </a:t>
            </a:r>
            <a:r>
              <a:rPr kumimoji="0" lang="hu-HU" sz="2200" b="0" i="0" u="none" strike="noStrike" kern="1200" cap="none" spc="0" normalizeH="0" noProof="0" dirty="0" err="1">
                <a:ln>
                  <a:noFill/>
                </a:ln>
                <a:solidFill>
                  <a:schemeClr val="tx1"/>
                </a:solidFill>
                <a:effectLst/>
                <a:uLnTx/>
                <a:uFillTx/>
                <a:latin typeface="+mn-lt"/>
                <a:ea typeface="+mn-ea"/>
                <a:cs typeface="+mn-cs"/>
              </a:rPr>
              <a:t>you</a:t>
            </a:r>
            <a:r>
              <a:rPr kumimoji="0" lang="hu-HU" sz="2200" b="0" i="0" u="none" strike="noStrike" kern="1200" cap="none" spc="0" normalizeH="0" noProof="0" dirty="0">
                <a:ln>
                  <a:noFill/>
                </a:ln>
                <a:solidFill>
                  <a:schemeClr val="tx1"/>
                </a:solidFill>
                <a:effectLst/>
                <a:uLnTx/>
                <a:uFillTx/>
                <a:latin typeface="+mn-lt"/>
                <a:ea typeface="+mn-ea"/>
                <a:cs typeface="+mn-cs"/>
              </a:rPr>
              <a:t> </a:t>
            </a:r>
            <a:r>
              <a:rPr kumimoji="0" lang="hu-HU" sz="2200" b="0" i="0" u="none" strike="noStrike" kern="1200" cap="none" spc="0" normalizeH="0" noProof="0" dirty="0" err="1">
                <a:ln>
                  <a:noFill/>
                </a:ln>
                <a:solidFill>
                  <a:schemeClr val="tx1"/>
                </a:solidFill>
                <a:effectLst/>
                <a:uLnTx/>
                <a:uFillTx/>
                <a:latin typeface="+mn-lt"/>
                <a:ea typeface="+mn-ea"/>
                <a:cs typeface="+mn-cs"/>
              </a:rPr>
              <a:t>for</a:t>
            </a:r>
            <a:r>
              <a:rPr kumimoji="0" lang="hu-HU" sz="2200" b="0" i="0" u="none" strike="noStrike" kern="1200" cap="none" spc="0" normalizeH="0" noProof="0" dirty="0">
                <a:ln>
                  <a:noFill/>
                </a:ln>
                <a:solidFill>
                  <a:schemeClr val="tx1"/>
                </a:solidFill>
                <a:effectLst/>
                <a:uLnTx/>
                <a:uFillTx/>
                <a:latin typeface="+mn-lt"/>
                <a:ea typeface="+mn-ea"/>
                <a:cs typeface="+mn-cs"/>
              </a:rPr>
              <a:t> </a:t>
            </a:r>
            <a:r>
              <a:rPr kumimoji="0" lang="hu-HU" sz="2200" b="0" i="0" u="none" strike="noStrike" kern="1200" cap="none" spc="0" normalizeH="0" noProof="0" dirty="0" err="1">
                <a:ln>
                  <a:noFill/>
                </a:ln>
                <a:solidFill>
                  <a:schemeClr val="tx1"/>
                </a:solidFill>
                <a:effectLst/>
                <a:uLnTx/>
                <a:uFillTx/>
                <a:latin typeface="+mn-lt"/>
                <a:ea typeface="+mn-ea"/>
                <a:cs typeface="+mn-cs"/>
              </a:rPr>
              <a:t>your</a:t>
            </a:r>
            <a:r>
              <a:rPr kumimoji="0" lang="hu-HU" sz="2200" b="0" i="0" u="none" strike="noStrike" kern="1200" cap="none" spc="0" normalizeH="0" noProof="0" dirty="0">
                <a:ln>
                  <a:noFill/>
                </a:ln>
                <a:solidFill>
                  <a:schemeClr val="tx1"/>
                </a:solidFill>
                <a:effectLst/>
                <a:uLnTx/>
                <a:uFillTx/>
                <a:latin typeface="+mn-lt"/>
                <a:ea typeface="+mn-ea"/>
                <a:cs typeface="+mn-cs"/>
              </a:rPr>
              <a:t> </a:t>
            </a:r>
            <a:r>
              <a:rPr kumimoji="0" lang="hu-HU" sz="2200" b="0" i="0" u="none" strike="noStrike" kern="1200" cap="none" spc="0" normalizeH="0" noProof="0" dirty="0" err="1">
                <a:ln>
                  <a:noFill/>
                </a:ln>
                <a:solidFill>
                  <a:schemeClr val="tx1"/>
                </a:solidFill>
                <a:effectLst/>
                <a:uLnTx/>
                <a:uFillTx/>
                <a:latin typeface="+mn-lt"/>
                <a:ea typeface="+mn-ea"/>
                <a:cs typeface="+mn-cs"/>
              </a:rPr>
              <a:t>kind</a:t>
            </a:r>
            <a:r>
              <a:rPr kumimoji="0" lang="hu-HU" sz="2200" b="0" i="0" u="none" strike="noStrike" kern="1200" cap="none" spc="0" normalizeH="0" noProof="0" dirty="0">
                <a:ln>
                  <a:noFill/>
                </a:ln>
                <a:solidFill>
                  <a:schemeClr val="tx1"/>
                </a:solidFill>
                <a:effectLst/>
                <a:uLnTx/>
                <a:uFillTx/>
                <a:latin typeface="+mn-lt"/>
                <a:ea typeface="+mn-ea"/>
                <a:cs typeface="+mn-cs"/>
              </a:rPr>
              <a:t> </a:t>
            </a:r>
            <a:r>
              <a:rPr kumimoji="0" lang="hu-HU" sz="2200" b="0" i="0" u="none" strike="noStrike" kern="1200" cap="none" spc="0" normalizeH="0" noProof="0" dirty="0" err="1">
                <a:ln>
                  <a:noFill/>
                </a:ln>
                <a:solidFill>
                  <a:schemeClr val="tx1"/>
                </a:solidFill>
                <a:effectLst/>
                <a:uLnTx/>
                <a:uFillTx/>
                <a:latin typeface="+mn-lt"/>
                <a:ea typeface="+mn-ea"/>
                <a:cs typeface="+mn-cs"/>
              </a:rPr>
              <a:t>attention</a:t>
            </a:r>
            <a:r>
              <a:rPr kumimoji="0" lang="hu-HU" sz="2200" b="0" i="0" u="none" strike="noStrike" kern="1200" cap="none" spc="0" normalizeH="0" noProof="0" dirty="0">
                <a:ln>
                  <a:noFill/>
                </a:ln>
                <a:solidFill>
                  <a:schemeClr val="tx1"/>
                </a:solidFill>
                <a:effectLst/>
                <a:uLnTx/>
                <a:uFillTx/>
                <a:latin typeface="+mn-lt"/>
                <a:ea typeface="+mn-ea"/>
                <a:cs typeface="+mn-cs"/>
              </a:rPr>
              <a:t>!</a:t>
            </a:r>
          </a:p>
          <a:p>
            <a:pPr marL="228600" marR="0" lvl="0" indent="-228600" defTabSz="914400" rtl="0" eaLnBrk="1" fontAlgn="auto" latinLnBrk="0" hangingPunct="1">
              <a:lnSpc>
                <a:spcPct val="90000"/>
              </a:lnSpc>
              <a:spcBef>
                <a:spcPts val="1000"/>
              </a:spcBef>
              <a:spcAft>
                <a:spcPts val="0"/>
              </a:spcAft>
              <a:buClrTx/>
              <a:buSzTx/>
              <a:tabLst/>
              <a:defRPr/>
            </a:pPr>
            <a:endParaRPr lang="hu-HU" sz="2200" baseline="0" dirty="0"/>
          </a:p>
          <a:p>
            <a:pPr marL="228600" marR="0" lvl="0" indent="-228600" defTabSz="914400" rtl="0" eaLnBrk="1" fontAlgn="auto" latinLnBrk="0" hangingPunct="1">
              <a:lnSpc>
                <a:spcPct val="90000"/>
              </a:lnSpc>
              <a:spcBef>
                <a:spcPts val="1000"/>
              </a:spcBef>
              <a:spcAft>
                <a:spcPts val="0"/>
              </a:spcAft>
              <a:buClrTx/>
              <a:buSzTx/>
              <a:tabLst/>
              <a:defRPr/>
            </a:pPr>
            <a:r>
              <a:rPr kumimoji="0" lang="hu-HU" sz="2200" b="0" i="0" u="none" strike="noStrike" kern="1200" cap="none" spc="0" normalizeH="0" noProof="0" dirty="0" err="1">
                <a:ln>
                  <a:noFill/>
                </a:ln>
                <a:solidFill>
                  <a:schemeClr val="tx1"/>
                </a:solidFill>
                <a:effectLst/>
                <a:uLnTx/>
                <a:uFillTx/>
                <a:latin typeface="+mn-lt"/>
                <a:ea typeface="+mn-ea"/>
                <a:cs typeface="+mn-cs"/>
              </a:rPr>
              <a:t>Contact</a:t>
            </a:r>
            <a:r>
              <a:rPr kumimoji="0" lang="hu-HU" sz="2200" b="0" i="0" u="none" strike="noStrike" kern="1200" cap="none" spc="0" normalizeH="0" noProof="0" dirty="0">
                <a:ln>
                  <a:noFill/>
                </a:ln>
                <a:solidFill>
                  <a:schemeClr val="tx1"/>
                </a:solidFill>
                <a:effectLst/>
                <a:uLnTx/>
                <a:uFillTx/>
                <a:latin typeface="+mn-lt"/>
                <a:ea typeface="+mn-ea"/>
                <a:cs typeface="+mn-cs"/>
              </a:rPr>
              <a:t>: </a:t>
            </a:r>
            <a:r>
              <a:rPr kumimoji="0" lang="hu-HU" sz="2200" b="0" i="0" u="none" strike="noStrike" kern="1200" cap="none" spc="0" normalizeH="0" noProof="0" dirty="0" err="1">
                <a:ln>
                  <a:noFill/>
                </a:ln>
                <a:solidFill>
                  <a:schemeClr val="tx1"/>
                </a:solidFill>
                <a:effectLst/>
                <a:uLnTx/>
                <a:uFillTx/>
                <a:latin typeface="+mn-lt"/>
                <a:ea typeface="+mn-ea"/>
                <a:cs typeface="+mn-cs"/>
              </a:rPr>
              <a:t>szucs</a:t>
            </a:r>
            <a:r>
              <a:rPr kumimoji="0" lang="hu-HU" sz="2200" b="0" i="0" u="none" strike="noStrike" kern="1200" cap="none" spc="0" normalizeH="0" noProof="0" dirty="0">
                <a:ln>
                  <a:noFill/>
                </a:ln>
                <a:solidFill>
                  <a:schemeClr val="tx1"/>
                </a:solidFill>
                <a:effectLst/>
                <a:uLnTx/>
                <a:uFillTx/>
                <a:latin typeface="+mn-lt"/>
                <a:ea typeface="+mn-ea"/>
                <a:cs typeface="+mn-cs"/>
              </a:rPr>
              <a:t>@</a:t>
            </a:r>
            <a:r>
              <a:rPr kumimoji="0" lang="hu-HU" sz="2200" b="0" i="0" u="none" strike="noStrike" kern="1200" cap="none" spc="0" normalizeH="0" noProof="0" dirty="0" err="1">
                <a:ln>
                  <a:noFill/>
                </a:ln>
                <a:solidFill>
                  <a:schemeClr val="tx1"/>
                </a:solidFill>
                <a:effectLst/>
                <a:uLnTx/>
                <a:uFillTx/>
                <a:latin typeface="+mn-lt"/>
                <a:ea typeface="+mn-ea"/>
                <a:cs typeface="+mn-cs"/>
              </a:rPr>
              <a:t>virt.uni-pannon.hu</a:t>
            </a:r>
            <a:endParaRPr kumimoji="0" lang="hu-HU" sz="2200" b="0" i="0"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8" name="Szabadkéz 7"/>
              <p14:cNvContentPartPr/>
              <p14:nvPr/>
            </p14:nvContentPartPr>
            <p14:xfrm>
              <a:off x="5348537" y="6010355"/>
              <a:ext cx="608126" cy="333847"/>
            </p14:xfrm>
          </p:contentPart>
        </mc:Choice>
        <mc:Fallback xmlns="">
          <p:pic>
            <p:nvPicPr>
              <p:cNvPr id="8" name="Szabadkéz 7"/>
              <p:cNvPicPr/>
              <p:nvPr/>
            </p:nvPicPr>
            <p:blipFill>
              <a:blip r:embed="rId4"/>
              <a:stretch>
                <a:fillRect/>
              </a:stretch>
            </p:blipFill>
            <p:spPr>
              <a:xfrm>
                <a:off x="5339176" y="6001002"/>
                <a:ext cx="626849" cy="352554"/>
              </a:xfrm>
              <a:prstGeom prst="rect">
                <a:avLst/>
              </a:prstGeom>
            </p:spPr>
          </p:pic>
        </mc:Fallback>
      </mc:AlternateContent>
    </p:spTree>
    <p:extLst>
      <p:ext uri="{BB962C8B-B14F-4D97-AF65-F5344CB8AC3E}">
        <p14:creationId xmlns:p14="http://schemas.microsoft.com/office/powerpoint/2010/main" val="3732840588"/>
      </p:ext>
    </p:extLst>
  </p:cSld>
  <p:clrMapOvr>
    <a:masterClrMapping/>
  </p:clrMapOvr>
</p:sld>
</file>

<file path=ppt/theme/theme1.xml><?xml version="1.0" encoding="utf-8"?>
<a:theme xmlns:a="http://schemas.openxmlformats.org/drawingml/2006/main" name="Kondenzcsík">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TC104033937[[fn=Kondenzcsík]]</Template>
  <TotalTime>0</TotalTime>
  <Words>473</Words>
  <Application>Microsoft Office PowerPoint</Application>
  <PresentationFormat>Custom</PresentationFormat>
  <Paragraphs>65</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Kondenzcsík</vt:lpstr>
      <vt:lpstr>Memory Game and special HCI device in stroke therapy</vt:lpstr>
      <vt:lpstr>PROJECt’S SCOPE</vt:lpstr>
      <vt:lpstr>REHABILITATION METHODS</vt:lpstr>
      <vt:lpstr>MOTIVATIOn – NEW SOFTWER IDEA</vt:lpstr>
      <vt:lpstr>ABOUT THE SOFWARE</vt:lpstr>
      <vt:lpstr>scientific and practical impact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Petr Barborik</dc:creator>
  <cp:lastModifiedBy>Verleih</cp:lastModifiedBy>
  <cp:revision>52</cp:revision>
  <dcterms:created xsi:type="dcterms:W3CDTF">2013-08-01T09:36:36Z</dcterms:created>
  <dcterms:modified xsi:type="dcterms:W3CDTF">2016-07-13T11:46:57Z</dcterms:modified>
</cp:coreProperties>
</file>