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1" r:id="rId3"/>
    <p:sldId id="272" r:id="rId4"/>
    <p:sldId id="258" r:id="rId5"/>
    <p:sldId id="265" r:id="rId6"/>
    <p:sldId id="269" r:id="rId7"/>
    <p:sldId id="260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78519" autoAdjust="0"/>
  </p:normalViewPr>
  <p:slideViewPr>
    <p:cSldViewPr>
      <p:cViewPr varScale="1">
        <p:scale>
          <a:sx n="81" d="100"/>
          <a:sy n="81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Family of children and youth with disabilities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Munka1!$A$2:$A$5</c:f>
              <c:strCache>
                <c:ptCount val="4"/>
                <c:pt idx="0">
                  <c:v>(Moderate) learning difficulties (dyslexia, dyscalculia, etc.)</c:v>
                </c:pt>
                <c:pt idx="1">
                  <c:v>(Moderate) learning disabilities (ADHD, autism spectrum)</c:v>
                </c:pt>
                <c:pt idx="2">
                  <c:v>Low social skills / deviant (actions or behaviours that violate social norms) behaviour</c:v>
                </c:pt>
                <c:pt idx="3">
                  <c:v>Sensory impairments</c:v>
                </c:pt>
              </c:strCache>
            </c:strRef>
          </c:cat>
          <c:val>
            <c:numRef>
              <c:f>Munka1!$B$2:$B$5</c:f>
              <c:numCache>
                <c:formatCode>0.0%</c:formatCode>
                <c:ptCount val="4"/>
                <c:pt idx="0">
                  <c:v>0.59</c:v>
                </c:pt>
                <c:pt idx="1">
                  <c:v>0.64100000000000346</c:v>
                </c:pt>
                <c:pt idx="2">
                  <c:v>0.28200000000000008</c:v>
                </c:pt>
                <c:pt idx="3">
                  <c:v>0.23100000000000001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684000"/>
        <c:axId val="307684384"/>
      </c:barChart>
      <c:catAx>
        <c:axId val="30768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7684384"/>
        <c:crosses val="autoZero"/>
        <c:auto val="1"/>
        <c:lblAlgn val="ctr"/>
        <c:lblOffset val="100"/>
        <c:noMultiLvlLbl val="0"/>
      </c:catAx>
      <c:valAx>
        <c:axId val="3076843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07684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In your opinion which of the following cognitive competencies should your students obtain / enhance during their school years (6-18)</c:v>
                </c:pt>
              </c:strCache>
            </c:strRef>
          </c:tx>
          <c:invertIfNegative val="0"/>
          <c:cat>
            <c:strRef>
              <c:f>Munka1!$A$2:$A$16</c:f>
              <c:strCache>
                <c:ptCount val="15"/>
                <c:pt idx="0">
                  <c:v>Self-esteem and self-confidence</c:v>
                </c:pt>
                <c:pt idx="1">
                  <c:v>Motivation</c:v>
                </c:pt>
                <c:pt idx="2">
                  <c:v>Concentration</c:v>
                </c:pt>
                <c:pt idx="3">
                  <c:v>Managing anxiety</c:v>
                </c:pt>
                <c:pt idx="4">
                  <c:v>Team working</c:v>
                </c:pt>
                <c:pt idx="5">
                  <c:v>Communication</c:v>
                </c:pt>
                <c:pt idx="6">
                  <c:v>Problem solving</c:v>
                </c:pt>
                <c:pt idx="7">
                  <c:v>Prioritising</c:v>
                </c:pt>
                <c:pt idx="8">
                  <c:v>Decision making</c:v>
                </c:pt>
                <c:pt idx="9">
                  <c:v>Creative thinking</c:v>
                </c:pt>
                <c:pt idx="10">
                  <c:v>Active listening</c:v>
                </c:pt>
                <c:pt idx="11">
                  <c:v>Orientation</c:v>
                </c:pt>
                <c:pt idx="12">
                  <c:v>Managing resources</c:v>
                </c:pt>
                <c:pt idx="13">
                  <c:v>Time management</c:v>
                </c:pt>
                <c:pt idx="14">
                  <c:v>Other (please specify)</c:v>
                </c:pt>
              </c:strCache>
            </c:strRef>
          </c:cat>
          <c:val>
            <c:numRef>
              <c:f>Munka1!$B$2:$B$16</c:f>
              <c:numCache>
                <c:formatCode>0.0%</c:formatCode>
                <c:ptCount val="15"/>
                <c:pt idx="0">
                  <c:v>0.64600000000000302</c:v>
                </c:pt>
                <c:pt idx="1">
                  <c:v>0.53800000000000003</c:v>
                </c:pt>
                <c:pt idx="2">
                  <c:v>0.60000000000000064</c:v>
                </c:pt>
                <c:pt idx="3">
                  <c:v>0.44600000000000001</c:v>
                </c:pt>
                <c:pt idx="4">
                  <c:v>0.44600000000000001</c:v>
                </c:pt>
                <c:pt idx="5">
                  <c:v>0.61500000000000266</c:v>
                </c:pt>
                <c:pt idx="6">
                  <c:v>0.69199999999999995</c:v>
                </c:pt>
                <c:pt idx="7">
                  <c:v>0.29200000000000031</c:v>
                </c:pt>
                <c:pt idx="8">
                  <c:v>0.2</c:v>
                </c:pt>
                <c:pt idx="9">
                  <c:v>0.29200000000000031</c:v>
                </c:pt>
                <c:pt idx="10">
                  <c:v>0.72300000000000064</c:v>
                </c:pt>
                <c:pt idx="11">
                  <c:v>0.29200000000000031</c:v>
                </c:pt>
                <c:pt idx="12">
                  <c:v>0.23100000000000001</c:v>
                </c:pt>
                <c:pt idx="13">
                  <c:v>0.44600000000000001</c:v>
                </c:pt>
                <c:pt idx="14">
                  <c:v>7.6999999999999999E-2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70848"/>
        <c:axId val="214573592"/>
      </c:barChart>
      <c:catAx>
        <c:axId val="214570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573592"/>
        <c:crosses val="autoZero"/>
        <c:auto val="1"/>
        <c:lblAlgn val="ctr"/>
        <c:lblOffset val="100"/>
        <c:noMultiLvlLbl val="0"/>
      </c:catAx>
      <c:valAx>
        <c:axId val="2145735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4570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Children/youth with mild learning difficulties (dyslexia, dyscalculia, …)</c:v>
                </c:pt>
              </c:strCache>
            </c:strRef>
          </c:tx>
          <c:marker>
            <c:symbol val="none"/>
          </c:marker>
          <c:cat>
            <c:strRef>
              <c:f>Munka1!$A$2:$A$15</c:f>
              <c:strCache>
                <c:ptCount val="14"/>
                <c:pt idx="0">
                  <c:v>Self-esteem and self-confidence</c:v>
                </c:pt>
                <c:pt idx="1">
                  <c:v>Motivation</c:v>
                </c:pt>
                <c:pt idx="2">
                  <c:v>Concentration</c:v>
                </c:pt>
                <c:pt idx="3">
                  <c:v>Managing anxiety</c:v>
                </c:pt>
                <c:pt idx="4">
                  <c:v>Team working</c:v>
                </c:pt>
                <c:pt idx="5">
                  <c:v>Communication</c:v>
                </c:pt>
                <c:pt idx="6">
                  <c:v>Problem solving</c:v>
                </c:pt>
                <c:pt idx="7">
                  <c:v>Prioritising</c:v>
                </c:pt>
                <c:pt idx="8">
                  <c:v>Decision making</c:v>
                </c:pt>
                <c:pt idx="9">
                  <c:v>Creative thinking</c:v>
                </c:pt>
                <c:pt idx="10">
                  <c:v>Active listening</c:v>
                </c:pt>
                <c:pt idx="11">
                  <c:v>Orientation</c:v>
                </c:pt>
                <c:pt idx="12">
                  <c:v>Managing resources</c:v>
                </c:pt>
                <c:pt idx="13">
                  <c:v>Time management</c:v>
                </c:pt>
              </c:strCache>
            </c:strRef>
          </c:cat>
          <c:val>
            <c:numRef>
              <c:f>Munka1!$B$2:$B$15</c:f>
              <c:numCache>
                <c:formatCode>General</c:formatCode>
                <c:ptCount val="14"/>
                <c:pt idx="0">
                  <c:v>29</c:v>
                </c:pt>
                <c:pt idx="1">
                  <c:v>28</c:v>
                </c:pt>
                <c:pt idx="2">
                  <c:v>29</c:v>
                </c:pt>
                <c:pt idx="3">
                  <c:v>22</c:v>
                </c:pt>
                <c:pt idx="4">
                  <c:v>15</c:v>
                </c:pt>
                <c:pt idx="5">
                  <c:v>17</c:v>
                </c:pt>
                <c:pt idx="6">
                  <c:v>28</c:v>
                </c:pt>
                <c:pt idx="7">
                  <c:v>19</c:v>
                </c:pt>
                <c:pt idx="8">
                  <c:v>17</c:v>
                </c:pt>
                <c:pt idx="9">
                  <c:v>30</c:v>
                </c:pt>
                <c:pt idx="10">
                  <c:v>23</c:v>
                </c:pt>
                <c:pt idx="11">
                  <c:v>20</c:v>
                </c:pt>
                <c:pt idx="12">
                  <c:v>27</c:v>
                </c:pt>
                <c:pt idx="13">
                  <c:v>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Children/youth with mild learning disabilities (ADHD, autism spectrum, Asperger syndrome, etc.)</c:v>
                </c:pt>
              </c:strCache>
            </c:strRef>
          </c:tx>
          <c:marker>
            <c:symbol val="none"/>
          </c:marker>
          <c:cat>
            <c:strRef>
              <c:f>Munka1!$A$2:$A$15</c:f>
              <c:strCache>
                <c:ptCount val="14"/>
                <c:pt idx="0">
                  <c:v>Self-esteem and self-confidence</c:v>
                </c:pt>
                <c:pt idx="1">
                  <c:v>Motivation</c:v>
                </c:pt>
                <c:pt idx="2">
                  <c:v>Concentration</c:v>
                </c:pt>
                <c:pt idx="3">
                  <c:v>Managing anxiety</c:v>
                </c:pt>
                <c:pt idx="4">
                  <c:v>Team working</c:v>
                </c:pt>
                <c:pt idx="5">
                  <c:v>Communication</c:v>
                </c:pt>
                <c:pt idx="6">
                  <c:v>Problem solving</c:v>
                </c:pt>
                <c:pt idx="7">
                  <c:v>Prioritising</c:v>
                </c:pt>
                <c:pt idx="8">
                  <c:v>Decision making</c:v>
                </c:pt>
                <c:pt idx="9">
                  <c:v>Creative thinking</c:v>
                </c:pt>
                <c:pt idx="10">
                  <c:v>Active listening</c:v>
                </c:pt>
                <c:pt idx="11">
                  <c:v>Orientation</c:v>
                </c:pt>
                <c:pt idx="12">
                  <c:v>Managing resources</c:v>
                </c:pt>
                <c:pt idx="13">
                  <c:v>Time management</c:v>
                </c:pt>
              </c:strCache>
            </c:strRef>
          </c:cat>
          <c:val>
            <c:numRef>
              <c:f>Munka1!$C$2:$C$15</c:f>
              <c:numCache>
                <c:formatCode>General</c:formatCode>
                <c:ptCount val="14"/>
                <c:pt idx="0">
                  <c:v>22</c:v>
                </c:pt>
                <c:pt idx="1">
                  <c:v>18</c:v>
                </c:pt>
                <c:pt idx="2">
                  <c:v>24</c:v>
                </c:pt>
                <c:pt idx="3">
                  <c:v>29</c:v>
                </c:pt>
                <c:pt idx="4">
                  <c:v>31</c:v>
                </c:pt>
                <c:pt idx="5">
                  <c:v>38</c:v>
                </c:pt>
                <c:pt idx="6">
                  <c:v>24</c:v>
                </c:pt>
                <c:pt idx="7">
                  <c:v>23</c:v>
                </c:pt>
                <c:pt idx="8">
                  <c:v>24</c:v>
                </c:pt>
                <c:pt idx="9">
                  <c:v>14</c:v>
                </c:pt>
                <c:pt idx="10">
                  <c:v>31</c:v>
                </c:pt>
                <c:pt idx="11">
                  <c:v>21</c:v>
                </c:pt>
                <c:pt idx="12">
                  <c:v>22</c:v>
                </c:pt>
                <c:pt idx="13">
                  <c:v>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Children/youth with low social skills / deviant behaviour</c:v>
                </c:pt>
              </c:strCache>
            </c:strRef>
          </c:tx>
          <c:marker>
            <c:symbol val="none"/>
          </c:marker>
          <c:cat>
            <c:strRef>
              <c:f>Munka1!$A$2:$A$15</c:f>
              <c:strCache>
                <c:ptCount val="14"/>
                <c:pt idx="0">
                  <c:v>Self-esteem and self-confidence</c:v>
                </c:pt>
                <c:pt idx="1">
                  <c:v>Motivation</c:v>
                </c:pt>
                <c:pt idx="2">
                  <c:v>Concentration</c:v>
                </c:pt>
                <c:pt idx="3">
                  <c:v>Managing anxiety</c:v>
                </c:pt>
                <c:pt idx="4">
                  <c:v>Team working</c:v>
                </c:pt>
                <c:pt idx="5">
                  <c:v>Communication</c:v>
                </c:pt>
                <c:pt idx="6">
                  <c:v>Problem solving</c:v>
                </c:pt>
                <c:pt idx="7">
                  <c:v>Prioritising</c:v>
                </c:pt>
                <c:pt idx="8">
                  <c:v>Decision making</c:v>
                </c:pt>
                <c:pt idx="9">
                  <c:v>Creative thinking</c:v>
                </c:pt>
                <c:pt idx="10">
                  <c:v>Active listening</c:v>
                </c:pt>
                <c:pt idx="11">
                  <c:v>Orientation</c:v>
                </c:pt>
                <c:pt idx="12">
                  <c:v>Managing resources</c:v>
                </c:pt>
                <c:pt idx="13">
                  <c:v>Time management</c:v>
                </c:pt>
              </c:strCache>
            </c:strRef>
          </c:cat>
          <c:val>
            <c:numRef>
              <c:f>Munka1!$D$2:$D$15</c:f>
              <c:numCache>
                <c:formatCode>General</c:formatCode>
                <c:ptCount val="14"/>
                <c:pt idx="0">
                  <c:v>15</c:v>
                </c:pt>
                <c:pt idx="1">
                  <c:v>19</c:v>
                </c:pt>
                <c:pt idx="2">
                  <c:v>11</c:v>
                </c:pt>
                <c:pt idx="3">
                  <c:v>12</c:v>
                </c:pt>
                <c:pt idx="4">
                  <c:v>15</c:v>
                </c:pt>
                <c:pt idx="5">
                  <c:v>11</c:v>
                </c:pt>
                <c:pt idx="6">
                  <c:v>13</c:v>
                </c:pt>
                <c:pt idx="7">
                  <c:v>18</c:v>
                </c:pt>
                <c:pt idx="8">
                  <c:v>19</c:v>
                </c:pt>
                <c:pt idx="9">
                  <c:v>14</c:v>
                </c:pt>
                <c:pt idx="10">
                  <c:v>13</c:v>
                </c:pt>
                <c:pt idx="11">
                  <c:v>8</c:v>
                </c:pt>
                <c:pt idx="12">
                  <c:v>19</c:v>
                </c:pt>
                <c:pt idx="13">
                  <c:v>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Children / youth with sensory impairments</c:v>
                </c:pt>
              </c:strCache>
            </c:strRef>
          </c:tx>
          <c:marker>
            <c:symbol val="none"/>
          </c:marker>
          <c:cat>
            <c:strRef>
              <c:f>Munka1!$A$2:$A$15</c:f>
              <c:strCache>
                <c:ptCount val="14"/>
                <c:pt idx="0">
                  <c:v>Self-esteem and self-confidence</c:v>
                </c:pt>
                <c:pt idx="1">
                  <c:v>Motivation</c:v>
                </c:pt>
                <c:pt idx="2">
                  <c:v>Concentration</c:v>
                </c:pt>
                <c:pt idx="3">
                  <c:v>Managing anxiety</c:v>
                </c:pt>
                <c:pt idx="4">
                  <c:v>Team working</c:v>
                </c:pt>
                <c:pt idx="5">
                  <c:v>Communication</c:v>
                </c:pt>
                <c:pt idx="6">
                  <c:v>Problem solving</c:v>
                </c:pt>
                <c:pt idx="7">
                  <c:v>Prioritising</c:v>
                </c:pt>
                <c:pt idx="8">
                  <c:v>Decision making</c:v>
                </c:pt>
                <c:pt idx="9">
                  <c:v>Creative thinking</c:v>
                </c:pt>
                <c:pt idx="10">
                  <c:v>Active listening</c:v>
                </c:pt>
                <c:pt idx="11">
                  <c:v>Orientation</c:v>
                </c:pt>
                <c:pt idx="12">
                  <c:v>Managing resources</c:v>
                </c:pt>
                <c:pt idx="13">
                  <c:v>Time management</c:v>
                </c:pt>
              </c:strCache>
            </c:strRef>
          </c:cat>
          <c:val>
            <c:numRef>
              <c:f>Munka1!$E$2:$E$15</c:f>
              <c:numCache>
                <c:formatCode>General</c:formatCode>
                <c:ptCount val="14"/>
                <c:pt idx="0">
                  <c:v>17</c:v>
                </c:pt>
                <c:pt idx="1">
                  <c:v>6</c:v>
                </c:pt>
                <c:pt idx="2">
                  <c:v>6</c:v>
                </c:pt>
                <c:pt idx="3">
                  <c:v>16</c:v>
                </c:pt>
                <c:pt idx="4">
                  <c:v>10</c:v>
                </c:pt>
                <c:pt idx="5">
                  <c:v>9</c:v>
                </c:pt>
                <c:pt idx="6">
                  <c:v>8</c:v>
                </c:pt>
                <c:pt idx="7">
                  <c:v>3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14</c:v>
                </c:pt>
                <c:pt idx="12">
                  <c:v>8</c:v>
                </c:pt>
                <c:pt idx="1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573200"/>
        <c:axId val="214572024"/>
      </c:lineChart>
      <c:catAx>
        <c:axId val="214573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572024"/>
        <c:crosses val="autoZero"/>
        <c:auto val="1"/>
        <c:lblAlgn val="ctr"/>
        <c:lblOffset val="100"/>
        <c:noMultiLvlLbl val="0"/>
      </c:catAx>
      <c:valAx>
        <c:axId val="214572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573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Would you like to be involved in the piloting of innovative serious games which supports the acquisition of cognitive competencies?</c:v>
                </c:pt>
              </c:strCache>
            </c:strRef>
          </c:tx>
          <c:explosion val="25"/>
          <c:cat>
            <c:strRef>
              <c:f>Munka1!$A$2:$A$5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 need somebody to convince me</c:v>
                </c:pt>
                <c:pt idx="3">
                  <c:v>I don't know</c:v>
                </c:pt>
              </c:strCache>
            </c:strRef>
          </c:cat>
          <c:val>
            <c:numRef>
              <c:f>Munka1!$B$2:$B$5</c:f>
              <c:numCache>
                <c:formatCode>0.0%</c:formatCode>
                <c:ptCount val="4"/>
                <c:pt idx="0">
                  <c:v>0.33900000000000174</c:v>
                </c:pt>
                <c:pt idx="1">
                  <c:v>8.9000000000000065E-2</c:v>
                </c:pt>
                <c:pt idx="2">
                  <c:v>0.14300000000000004</c:v>
                </c:pt>
                <c:pt idx="3">
                  <c:v>0.42900000000000038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8219-9A45-4B19-BB4F-8F306ACF0FAF}" type="datetimeFigureOut">
              <a:rPr lang="bg-BG" smtClean="0"/>
              <a:pPr/>
              <a:t>13.7.2016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9AE52-359A-4B76-8909-657631017A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93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AE52-359A-4B76-8909-657631017A35}" type="slidenum">
              <a:rPr lang="bg-BG" smtClean="0"/>
              <a:pPr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5104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9AE52-359A-4B76-8909-657631017A35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694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BEDADA-E846-4C02-AD5D-8A299B9178A0}" type="datetime1">
              <a:rPr lang="en-US" smtClean="0"/>
              <a:t>7/13/2016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9A0D2-97A6-4F98-9BFA-94EB9D47BC62}" type="datetime1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97E3D-D2CC-4A53-8889-A45AD21FE0BF}" type="datetime1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49357-EA95-40C7-BCAE-3A8AE72691DD}" type="datetime1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9A49-8DD5-4C83-9B9C-6A9D6904E929}" type="datetime1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4765F-E701-4FCE-B323-710BCC5F31F0}" type="datetime1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A9BD2-35C8-4E2E-8CA7-C33C1396B3A3}" type="datetime1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F883B-92F6-4404-A17A-15D6339375DF}" type="datetime1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E1A89-4DF2-4CE7-82E4-438B801B048C}" type="datetime1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13E50C-8ED1-4E52-BA61-F03127F6CBAD}" type="datetime1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31C465-B9EC-46FF-B36E-4049B042BD6A}" type="datetime1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8B2BD9-E8C3-4EF0-A979-AA6B35CD5727}" type="datetime1">
              <a:rPr lang="en-US" smtClean="0"/>
              <a:t>7/13/2016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g4competence.com/" TargetMode="External"/><Relationship Id="rId2" Type="http://schemas.openxmlformats.org/officeDocument/2006/relationships/hyperlink" Target="mailto:paxian@virt.uni-pannon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effectLst/>
              </a:rPr>
              <a:t>Target group questionnaire in the “ISG for Competence” project</a:t>
            </a:r>
            <a:endParaRPr lang="hu-HU" sz="36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1309" y="4267200"/>
            <a:ext cx="7010400" cy="113683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Szilvia </a:t>
            </a:r>
            <a:r>
              <a:rPr lang="en-GB" dirty="0" smtClean="0"/>
              <a:t>PAXIAN, </a:t>
            </a:r>
            <a:r>
              <a:rPr lang="en-GB" dirty="0"/>
              <a:t>Veronika </a:t>
            </a:r>
            <a:r>
              <a:rPr lang="en-GB" dirty="0" smtClean="0"/>
              <a:t>SZÜCS, </a:t>
            </a:r>
            <a:r>
              <a:rPr lang="en-GB" dirty="0" err="1"/>
              <a:t>Shervin</a:t>
            </a:r>
            <a:r>
              <a:rPr lang="en-GB" dirty="0"/>
              <a:t> </a:t>
            </a:r>
            <a:r>
              <a:rPr lang="en-GB" dirty="0" smtClean="0"/>
              <a:t>SHIRMOHHAMADY, </a:t>
            </a:r>
            <a:r>
              <a:rPr lang="en-GB" dirty="0"/>
              <a:t>Boris </a:t>
            </a:r>
            <a:r>
              <a:rPr lang="en-GB" dirty="0" smtClean="0"/>
              <a:t>ABERSEK, </a:t>
            </a:r>
            <a:r>
              <a:rPr lang="en-GB" dirty="0" err="1"/>
              <a:t>Adrean</a:t>
            </a:r>
            <a:r>
              <a:rPr lang="en-GB" dirty="0"/>
              <a:t> </a:t>
            </a:r>
            <a:r>
              <a:rPr lang="en-GB" dirty="0" smtClean="0"/>
              <a:t>LAZAROV, </a:t>
            </a:r>
            <a:r>
              <a:rPr lang="en-GB" dirty="0"/>
              <a:t>Karel VAN </a:t>
            </a:r>
            <a:r>
              <a:rPr lang="en-GB" dirty="0" smtClean="0"/>
              <a:t>ISACKER, </a:t>
            </a:r>
            <a:r>
              <a:rPr lang="en-GB" dirty="0"/>
              <a:t>Cecilia SIK-LANYI</a:t>
            </a:r>
            <a:endParaRPr lang="en-GB" dirty="0" smtClean="0"/>
          </a:p>
        </p:txBody>
      </p:sp>
      <p:pic>
        <p:nvPicPr>
          <p:cNvPr id="1026" name="Picture 4" descr="Description: Logo_Final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262983" y="207766"/>
            <a:ext cx="2556417" cy="192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Resim 14" descr="http://www.karabukafad.gov.tr/Uploads/News/Big/17-261-1441104180-7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8818"/>
            <a:ext cx="1714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www.ab.gov.tr/files/appdata/pages/pics/90/50090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0"/>
            <a:ext cx="2047875" cy="137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211725"/>
            <a:ext cx="1476375" cy="1443856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err="1"/>
              <a:t>Preliminary</a:t>
            </a:r>
            <a:r>
              <a:rPr lang="hu-HU" sz="2800" dirty="0"/>
              <a:t> </a:t>
            </a:r>
            <a:r>
              <a:rPr lang="hu-HU" sz="2800" dirty="0" err="1"/>
              <a:t>results</a:t>
            </a:r>
            <a:r>
              <a:rPr lang="hu-HU" sz="2800" dirty="0"/>
              <a:t> </a:t>
            </a:r>
            <a:r>
              <a:rPr lang="hu-HU" sz="2800" dirty="0" err="1"/>
              <a:t>in</a:t>
            </a:r>
            <a:r>
              <a:rPr lang="hu-HU" sz="2800" dirty="0"/>
              <a:t> Hungary</a:t>
            </a:r>
            <a:endParaRPr lang="en-GB" sz="2800" dirty="0"/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95987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4" descr="Description: Logo_Final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43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sz="2800" dirty="0"/>
              <a:t>If the games are not used by the appropriate target group they might fail their developing aspect.</a:t>
            </a:r>
            <a:endParaRPr lang="hu-HU" sz="2800" dirty="0"/>
          </a:p>
          <a:p>
            <a:pPr lvl="0"/>
            <a:r>
              <a:rPr lang="en-GB" sz="2800" dirty="0"/>
              <a:t>The students’ level is </a:t>
            </a:r>
            <a:r>
              <a:rPr lang="en-GB" sz="2800" dirty="0" smtClean="0"/>
              <a:t>inhomogeneous</a:t>
            </a:r>
            <a:endParaRPr lang="hu-HU" sz="2800" dirty="0"/>
          </a:p>
          <a:p>
            <a:pPr lvl="0"/>
            <a:r>
              <a:rPr lang="en-GB" sz="2800" dirty="0"/>
              <a:t>Only a few serious games and programs exist, which are available, mainly because of their price.</a:t>
            </a:r>
            <a:endParaRPr lang="hu-HU" sz="2800" dirty="0"/>
          </a:p>
          <a:p>
            <a:pPr lvl="0"/>
            <a:r>
              <a:rPr lang="en-GB" sz="2800" dirty="0"/>
              <a:t>The current methods and materials were not especially designed for students with educational needs. </a:t>
            </a:r>
            <a:endParaRPr lang="hu-HU" sz="2800" dirty="0"/>
          </a:p>
          <a:p>
            <a:pPr lvl="0"/>
            <a:r>
              <a:rPr lang="en-GB" sz="2800" dirty="0"/>
              <a:t>The family background is not really supportive, the amount of the curriculum might make some barriers, and the curriculum might also be boring.</a:t>
            </a:r>
            <a:endParaRPr lang="hu-HU" sz="2800" dirty="0"/>
          </a:p>
          <a:p>
            <a:pPr lvl="0"/>
            <a:r>
              <a:rPr lang="en-GB" sz="2800" dirty="0"/>
              <a:t>Monotone, lack of ICT </a:t>
            </a:r>
            <a:r>
              <a:rPr lang="en-GB" sz="2800" dirty="0" smtClean="0"/>
              <a:t>devices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Reasons why existing pedagogical approaches/training materials fail in ensuring a successful acquisition of cognitive competencies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4" descr="Description: Logo_Final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2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Not </a:t>
            </a:r>
            <a:r>
              <a:rPr lang="en-GB" dirty="0"/>
              <a:t>flexible enough, it cannot be properly adapted to different needs, knowledge or </a:t>
            </a:r>
            <a:r>
              <a:rPr lang="en-GB" dirty="0" smtClean="0"/>
              <a:t>experience</a:t>
            </a:r>
            <a:endParaRPr lang="hu-HU" dirty="0"/>
          </a:p>
          <a:p>
            <a:pPr lvl="0"/>
            <a:r>
              <a:rPr lang="en-GB" dirty="0"/>
              <a:t>Lack of professionals, therapists are overwhelmed, lack of devices, anomalies in organizing</a:t>
            </a:r>
            <a:endParaRPr lang="hu-HU" dirty="0"/>
          </a:p>
          <a:p>
            <a:pPr lvl="0"/>
            <a:r>
              <a:rPr lang="en-GB" dirty="0"/>
              <a:t>Inadequacy in the preparedness of teachers, content of curriculum</a:t>
            </a:r>
            <a:endParaRPr lang="hu-HU" dirty="0"/>
          </a:p>
          <a:p>
            <a:pPr lvl="0"/>
            <a:r>
              <a:rPr lang="en-GB" dirty="0" smtClean="0"/>
              <a:t>Lack </a:t>
            </a:r>
            <a:r>
              <a:rPr lang="en-GB" dirty="0"/>
              <a:t>of success in school, communicational and speech recognition problems, problems with </a:t>
            </a:r>
            <a:r>
              <a:rPr lang="en-GB" dirty="0" smtClean="0"/>
              <a:t>concentration</a:t>
            </a:r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Reasons why existing pedagogical approaches/training materials fail in ensuring a successful acquisition of cognitive competencies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4" descr="Description: Logo_Final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03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marL="109728" indent="0">
              <a:buNone/>
            </a:pPr>
            <a:endParaRPr lang="hu-HU" dirty="0" smtClean="0"/>
          </a:p>
          <a:p>
            <a:pPr marL="109728" indent="0">
              <a:buNone/>
            </a:pPr>
            <a:r>
              <a:rPr lang="hu-HU" dirty="0" smtClean="0"/>
              <a:t>		</a:t>
            </a:r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dirty="0" err="1" smtClean="0"/>
              <a:t>Feel</a:t>
            </a:r>
            <a:r>
              <a:rPr lang="hu-HU" dirty="0" smtClean="0"/>
              <a:t> free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ask</a:t>
            </a:r>
            <a:r>
              <a:rPr lang="hu-HU" dirty="0" smtClean="0"/>
              <a:t>: </a:t>
            </a:r>
            <a:r>
              <a:rPr lang="hu-HU" dirty="0" err="1" smtClean="0"/>
              <a:t>Silvia</a:t>
            </a:r>
            <a:r>
              <a:rPr lang="hu-HU" dirty="0" smtClean="0"/>
              <a:t> Paxian</a:t>
            </a:r>
          </a:p>
          <a:p>
            <a:pPr marL="109728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>
                <a:hlinkClick r:id="rId2"/>
              </a:rPr>
              <a:t>paxian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virt.uni-pannon.hu</a:t>
            </a:r>
            <a:endParaRPr lang="hu-HU" dirty="0" smtClean="0"/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dirty="0"/>
              <a:t>P</a:t>
            </a:r>
            <a:r>
              <a:rPr lang="hu-HU" dirty="0" smtClean="0"/>
              <a:t>roject </a:t>
            </a:r>
            <a:r>
              <a:rPr lang="hu-HU" dirty="0" err="1" smtClean="0"/>
              <a:t>website</a:t>
            </a:r>
            <a:r>
              <a:rPr lang="hu-HU" dirty="0" smtClean="0"/>
              <a:t>: </a:t>
            </a:r>
            <a:r>
              <a:rPr lang="hu-HU" dirty="0" smtClean="0">
                <a:hlinkClick r:id="rId3"/>
              </a:rPr>
              <a:t>www.isg4competence.com</a:t>
            </a:r>
            <a:endParaRPr lang="hu-HU" dirty="0" smtClean="0"/>
          </a:p>
          <a:p>
            <a:pPr marL="109728" indent="0">
              <a:buNone/>
            </a:pPr>
            <a:endParaRPr lang="hu-HU" dirty="0" smtClean="0"/>
          </a:p>
          <a:p>
            <a:pPr marL="109728" indent="0">
              <a:buNone/>
            </a:pP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Description: Logo_Fina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63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ISG4Competence= Intelligent Serious Games for Social and Cognitive Competence</a:t>
            </a:r>
          </a:p>
          <a:p>
            <a:r>
              <a:rPr lang="en-US" dirty="0" smtClean="0"/>
              <a:t>Ongoing project which was started in September 2015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project is targeting children and youth with disabilities teaching them creativity and social competencies. </a:t>
            </a:r>
            <a:endParaRPr lang="hu-HU" dirty="0" smtClean="0"/>
          </a:p>
          <a:p>
            <a:r>
              <a:rPr lang="en-US" dirty="0" smtClean="0"/>
              <a:t>Additionally </a:t>
            </a:r>
            <a:r>
              <a:rPr lang="en-US" dirty="0"/>
              <a:t>the project products can be used by intermediaries, special education centers, school teachers, special education trainers, training providers, universities (department of pedagogy, psychology, computer and instructional technology, assistive technology).</a:t>
            </a:r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ISG4Competence Project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4" descr="Description: Logo_Final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9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Project </a:t>
            </a:r>
            <a:r>
              <a:rPr lang="en-US" dirty="0"/>
              <a:t>consortium </a:t>
            </a:r>
            <a:r>
              <a:rPr lang="hu-HU" dirty="0" smtClean="0"/>
              <a:t>-</a:t>
            </a:r>
            <a:r>
              <a:rPr lang="en-US" dirty="0" smtClean="0"/>
              <a:t> </a:t>
            </a:r>
            <a:r>
              <a:rPr lang="en-US" dirty="0"/>
              <a:t>multidisciplinary team for achieving the aims and </a:t>
            </a:r>
            <a:r>
              <a:rPr lang="en-US" dirty="0" smtClean="0"/>
              <a:t>objectives. </a:t>
            </a:r>
            <a:endParaRPr lang="hu-HU" dirty="0" smtClean="0"/>
          </a:p>
          <a:p>
            <a:r>
              <a:rPr lang="en-US" dirty="0" smtClean="0"/>
              <a:t>Each </a:t>
            </a:r>
            <a:r>
              <a:rPr lang="en-US" dirty="0"/>
              <a:t>partner comes with unique expertise and experience either in the field of social competencies, creativity skills, digital competencies or interactive technologies and gaming, policy makers in school or education </a:t>
            </a:r>
            <a:r>
              <a:rPr lang="en-US" dirty="0" smtClean="0"/>
              <a:t>etc.</a:t>
            </a:r>
            <a:endParaRPr lang="hu-HU" dirty="0" smtClean="0"/>
          </a:p>
          <a:p>
            <a:r>
              <a:rPr lang="en-US" dirty="0" smtClean="0"/>
              <a:t>Project partners</a:t>
            </a:r>
            <a:r>
              <a:rPr lang="hu-HU" dirty="0" smtClean="0"/>
              <a:t>:</a:t>
            </a:r>
            <a:r>
              <a:rPr lang="en-US" dirty="0" smtClean="0"/>
              <a:t> universities</a:t>
            </a:r>
            <a:r>
              <a:rPr lang="en-US" dirty="0"/>
              <a:t>, consulting enterprise, SME, NGO and mobile multimedia programming and development company from Belgium, Bulgaria, Hungary, Slovenia and Turkey.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About ISG4Competence Project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4" descr="Description: Logo_Final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0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Most </a:t>
            </a:r>
            <a:r>
              <a:rPr lang="hu-HU" dirty="0" err="1" smtClean="0"/>
              <a:t>recently</a:t>
            </a:r>
            <a:r>
              <a:rPr lang="hu-HU" dirty="0" smtClean="0"/>
              <a:t> 83,634 </a:t>
            </a:r>
            <a:r>
              <a:rPr lang="hu-HU" dirty="0" err="1" smtClean="0"/>
              <a:t>students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difficulties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Hungary (</a:t>
            </a:r>
            <a:r>
              <a:rPr lang="hu-HU" dirty="0" err="1" smtClean="0"/>
              <a:t>according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Statistical</a:t>
            </a:r>
            <a:r>
              <a:rPr lang="hu-HU" dirty="0" smtClean="0"/>
              <a:t> Office, 2015)</a:t>
            </a:r>
          </a:p>
          <a:p>
            <a:r>
              <a:rPr lang="hu-HU" dirty="0" err="1" smtClean="0"/>
              <a:t>Nearly</a:t>
            </a:r>
            <a:r>
              <a:rPr lang="hu-HU" dirty="0" smtClean="0"/>
              <a:t> 60%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schools</a:t>
            </a:r>
            <a:r>
              <a:rPr lang="hu-HU" dirty="0" smtClean="0"/>
              <a:t>, </a:t>
            </a:r>
            <a:r>
              <a:rPr lang="hu-HU" dirty="0" err="1" smtClean="0"/>
              <a:t>others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kindergartens</a:t>
            </a:r>
            <a:r>
              <a:rPr lang="hu-HU" dirty="0" smtClean="0"/>
              <a:t>, </a:t>
            </a:r>
            <a:r>
              <a:rPr lang="hu-HU" dirty="0" err="1" smtClean="0"/>
              <a:t>high</a:t>
            </a:r>
            <a:r>
              <a:rPr lang="hu-HU" dirty="0" smtClean="0"/>
              <a:t> </a:t>
            </a:r>
            <a:r>
              <a:rPr lang="hu-HU" dirty="0" err="1" smtClean="0"/>
              <a:t>schools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schools</a:t>
            </a:r>
            <a:endParaRPr lang="hu-HU" dirty="0" smtClean="0"/>
          </a:p>
          <a:p>
            <a:r>
              <a:rPr lang="hu-HU" dirty="0" err="1" smtClean="0"/>
              <a:t>Approximately</a:t>
            </a:r>
            <a:r>
              <a:rPr lang="hu-HU" dirty="0" smtClean="0"/>
              <a:t> 63% </a:t>
            </a:r>
            <a:r>
              <a:rPr lang="hu-HU" dirty="0" err="1" smtClean="0"/>
              <a:t>integrated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mainstreaming</a:t>
            </a:r>
            <a:r>
              <a:rPr lang="hu-HU" dirty="0" smtClean="0"/>
              <a:t> </a:t>
            </a:r>
            <a:r>
              <a:rPr lang="hu-HU" dirty="0" err="1" smtClean="0"/>
              <a:t>schools</a:t>
            </a:r>
            <a:endParaRPr lang="hu-HU" dirty="0" smtClean="0"/>
          </a:p>
          <a:p>
            <a:r>
              <a:rPr lang="hu-HU" dirty="0"/>
              <a:t>The </a:t>
            </a:r>
            <a:r>
              <a:rPr lang="hu-HU" dirty="0" err="1"/>
              <a:t>others</a:t>
            </a:r>
            <a:r>
              <a:rPr lang="hu-HU" dirty="0"/>
              <a:t> </a:t>
            </a:r>
            <a:r>
              <a:rPr lang="hu-HU" dirty="0" err="1"/>
              <a:t>attend</a:t>
            </a:r>
            <a:r>
              <a:rPr lang="hu-HU" dirty="0"/>
              <a:t> </a:t>
            </a:r>
            <a:r>
              <a:rPr lang="hu-HU" dirty="0" err="1"/>
              <a:t>segregated</a:t>
            </a:r>
            <a:r>
              <a:rPr lang="hu-HU" dirty="0"/>
              <a:t> </a:t>
            </a:r>
            <a:r>
              <a:rPr lang="hu-HU" dirty="0" err="1"/>
              <a:t>schools</a:t>
            </a:r>
            <a:r>
              <a:rPr lang="hu-HU" dirty="0"/>
              <a:t>/</a:t>
            </a:r>
            <a:r>
              <a:rPr lang="hu-HU" dirty="0" err="1"/>
              <a:t>special</a:t>
            </a:r>
            <a:r>
              <a:rPr lang="hu-HU" dirty="0"/>
              <a:t> </a:t>
            </a:r>
            <a:r>
              <a:rPr lang="hu-HU" dirty="0" err="1"/>
              <a:t>schools</a:t>
            </a:r>
            <a:endParaRPr lang="hu-HU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S</a:t>
            </a:r>
            <a:r>
              <a:rPr lang="en-GB" sz="3200" dirty="0" err="1" smtClean="0"/>
              <a:t>tudents</a:t>
            </a:r>
            <a:r>
              <a:rPr lang="en-GB" sz="3200" dirty="0" smtClean="0"/>
              <a:t> with learning difficulties in </a:t>
            </a:r>
            <a:r>
              <a:rPr lang="hu-HU" sz="3200" dirty="0" smtClean="0"/>
              <a:t>Hungary</a:t>
            </a:r>
            <a:endParaRPr lang="en-GB" sz="3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4" descr="Description: Logo_Final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92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lnSpcReduction="10000"/>
          </a:bodyPr>
          <a:lstStyle/>
          <a:p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Department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University of Pannonia has </a:t>
            </a:r>
            <a:r>
              <a:rPr lang="hu-HU" dirty="0" err="1" smtClean="0"/>
              <a:t>already</a:t>
            </a:r>
            <a:r>
              <a:rPr lang="hu-HU" dirty="0" smtClean="0"/>
              <a:t> </a:t>
            </a:r>
            <a:r>
              <a:rPr lang="hu-HU" dirty="0" err="1" smtClean="0"/>
              <a:t>developed</a:t>
            </a:r>
            <a:r>
              <a:rPr lang="hu-HU" dirty="0" smtClean="0"/>
              <a:t> a </a:t>
            </a:r>
            <a:r>
              <a:rPr lang="hu-HU" dirty="0" err="1" smtClean="0"/>
              <a:t>couple</a:t>
            </a:r>
            <a:r>
              <a:rPr lang="hu-HU" dirty="0" smtClean="0"/>
              <a:t> of </a:t>
            </a:r>
            <a:r>
              <a:rPr lang="hu-HU" dirty="0" err="1" smtClean="0"/>
              <a:t>serious</a:t>
            </a:r>
            <a:r>
              <a:rPr lang="hu-HU" dirty="0" smtClean="0"/>
              <a:t> </a:t>
            </a:r>
            <a:r>
              <a:rPr lang="hu-HU" dirty="0" err="1" smtClean="0"/>
              <a:t>games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difficulties</a:t>
            </a:r>
            <a:r>
              <a:rPr lang="hu-HU" dirty="0" smtClean="0"/>
              <a:t> (</a:t>
            </a:r>
            <a:r>
              <a:rPr lang="hu-HU" dirty="0" err="1" smtClean="0"/>
              <a:t>dyslexia</a:t>
            </a:r>
            <a:r>
              <a:rPr lang="hu-HU" dirty="0" smtClean="0"/>
              <a:t>, </a:t>
            </a:r>
            <a:r>
              <a:rPr lang="hu-HU" dirty="0" err="1" smtClean="0"/>
              <a:t>dyscalculia</a:t>
            </a:r>
            <a:r>
              <a:rPr lang="hu-HU" dirty="0" smtClean="0"/>
              <a:t>, </a:t>
            </a:r>
            <a:r>
              <a:rPr lang="hu-HU" dirty="0" err="1" smtClean="0"/>
              <a:t>environmental</a:t>
            </a:r>
            <a:r>
              <a:rPr lang="hu-HU" dirty="0" smtClean="0"/>
              <a:t> </a:t>
            </a:r>
            <a:r>
              <a:rPr lang="hu-HU" dirty="0" err="1" smtClean="0"/>
              <a:t>awareness</a:t>
            </a:r>
            <a:r>
              <a:rPr lang="hu-HU" dirty="0" smtClean="0"/>
              <a:t>)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feedback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teachers</a:t>
            </a:r>
            <a:r>
              <a:rPr lang="hu-HU" dirty="0" smtClean="0"/>
              <a:t> and </a:t>
            </a:r>
            <a:r>
              <a:rPr lang="hu-HU" dirty="0" err="1" smtClean="0"/>
              <a:t>students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/>
              <a:t> </a:t>
            </a:r>
            <a:r>
              <a:rPr lang="hu-HU" dirty="0" err="1" smtClean="0"/>
              <a:t>generally</a:t>
            </a:r>
            <a:r>
              <a:rPr lang="hu-HU" dirty="0" smtClean="0"/>
              <a:t> </a:t>
            </a:r>
            <a:r>
              <a:rPr lang="hu-HU" dirty="0" err="1" smtClean="0"/>
              <a:t>positive</a:t>
            </a:r>
            <a:endParaRPr lang="hu-HU" dirty="0" smtClean="0"/>
          </a:p>
          <a:p>
            <a:r>
              <a:rPr lang="hu-HU" dirty="0" smtClean="0"/>
              <a:t>Most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shown</a:t>
            </a:r>
            <a:r>
              <a:rPr lang="hu-HU" dirty="0" smtClean="0"/>
              <a:t> </a:t>
            </a:r>
            <a:r>
              <a:rPr lang="hu-HU" dirty="0" err="1" smtClean="0"/>
              <a:t>decisive</a:t>
            </a:r>
            <a:r>
              <a:rPr lang="hu-HU" dirty="0" smtClean="0"/>
              <a:t> </a:t>
            </a:r>
            <a:r>
              <a:rPr lang="hu-HU" dirty="0" err="1" smtClean="0"/>
              <a:t>advancement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skills</a:t>
            </a:r>
            <a:r>
              <a:rPr lang="hu-HU" dirty="0" smtClean="0"/>
              <a:t>, </a:t>
            </a:r>
            <a:r>
              <a:rPr lang="hu-HU" dirty="0" err="1" smtClean="0"/>
              <a:t>since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games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playful</a:t>
            </a:r>
            <a:r>
              <a:rPr lang="hu-HU" dirty="0" smtClean="0"/>
              <a:t> and </a:t>
            </a: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easily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mobile </a:t>
            </a:r>
            <a:r>
              <a:rPr lang="hu-HU" dirty="0" err="1" smtClean="0"/>
              <a:t>devices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Experience with use of serious games</a:t>
            </a:r>
            <a:endParaRPr lang="en-GB" sz="3700" dirty="0">
              <a:solidFill>
                <a:srgbClr val="C5C5C5"/>
              </a:solidFill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-396240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4" descr="Description: Logo_Final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791200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2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artalom helye 17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Data </a:t>
            </a:r>
            <a:r>
              <a:rPr lang="hu-HU" dirty="0" err="1" smtClean="0">
                <a:solidFill>
                  <a:schemeClr val="bg1"/>
                </a:solidFill>
              </a:rPr>
              <a:t>collected</a:t>
            </a:r>
            <a:endParaRPr lang="hu-HU" dirty="0" smtClean="0">
              <a:solidFill>
                <a:schemeClr val="bg1"/>
              </a:solidFill>
            </a:endParaRPr>
          </a:p>
          <a:p>
            <a:pPr marL="109728" indent="0"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 lvl="1"/>
            <a:r>
              <a:rPr lang="hu-HU" dirty="0" err="1" smtClean="0">
                <a:solidFill>
                  <a:schemeClr val="bg1"/>
                </a:solidFill>
              </a:rPr>
              <a:t>Period</a:t>
            </a:r>
            <a:r>
              <a:rPr lang="hu-HU" dirty="0" smtClean="0">
                <a:solidFill>
                  <a:schemeClr val="bg1"/>
                </a:solidFill>
              </a:rPr>
              <a:t>: </a:t>
            </a:r>
            <a:r>
              <a:rPr lang="hu-HU" dirty="0" err="1" smtClean="0">
                <a:solidFill>
                  <a:schemeClr val="bg1"/>
                </a:solidFill>
              </a:rPr>
              <a:t>between</a:t>
            </a:r>
            <a:r>
              <a:rPr lang="hu-HU" dirty="0" smtClean="0">
                <a:solidFill>
                  <a:schemeClr val="bg1"/>
                </a:solidFill>
              </a:rPr>
              <a:t> 15th of </a:t>
            </a:r>
            <a:r>
              <a:rPr lang="hu-HU" dirty="0" err="1" smtClean="0">
                <a:solidFill>
                  <a:schemeClr val="bg1"/>
                </a:solidFill>
              </a:rPr>
              <a:t>January</a:t>
            </a:r>
            <a:r>
              <a:rPr lang="hu-HU" dirty="0" smtClean="0">
                <a:solidFill>
                  <a:schemeClr val="bg1"/>
                </a:solidFill>
              </a:rPr>
              <a:t> and 31st of </a:t>
            </a:r>
            <a:r>
              <a:rPr lang="hu-HU" dirty="0" err="1" smtClean="0">
                <a:solidFill>
                  <a:schemeClr val="bg1"/>
                </a:solidFill>
              </a:rPr>
              <a:t>April</a:t>
            </a:r>
            <a:endParaRPr lang="hu-HU" dirty="0" smtClean="0">
              <a:solidFill>
                <a:schemeClr val="bg1"/>
              </a:solidFill>
            </a:endParaRPr>
          </a:p>
          <a:p>
            <a:pPr lvl="1"/>
            <a:r>
              <a:rPr lang="hu-HU" dirty="0" err="1" smtClean="0">
                <a:solidFill>
                  <a:schemeClr val="bg1"/>
                </a:solidFill>
              </a:rPr>
              <a:t>Respondents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reached</a:t>
            </a:r>
            <a:r>
              <a:rPr lang="hu-HU" dirty="0" smtClean="0">
                <a:solidFill>
                  <a:schemeClr val="bg1"/>
                </a:solidFill>
              </a:rPr>
              <a:t>: 94 </a:t>
            </a:r>
            <a:r>
              <a:rPr lang="hu-HU" dirty="0" err="1" smtClean="0">
                <a:solidFill>
                  <a:schemeClr val="bg1"/>
                </a:solidFill>
              </a:rPr>
              <a:t>people</a:t>
            </a:r>
            <a:r>
              <a:rPr lang="hu-HU" dirty="0" smtClean="0">
                <a:solidFill>
                  <a:schemeClr val="bg1"/>
                </a:solidFill>
              </a:rPr>
              <a:t> (74 online </a:t>
            </a:r>
            <a:r>
              <a:rPr lang="hu-HU" dirty="0" err="1" smtClean="0">
                <a:solidFill>
                  <a:schemeClr val="bg1"/>
                </a:solidFill>
              </a:rPr>
              <a:t>survey</a:t>
            </a:r>
            <a:r>
              <a:rPr lang="hu-HU" dirty="0" smtClean="0">
                <a:solidFill>
                  <a:schemeClr val="bg1"/>
                </a:solidFill>
              </a:rPr>
              <a:t>, 20 </a:t>
            </a:r>
            <a:r>
              <a:rPr lang="hu-HU" dirty="0" err="1" smtClean="0">
                <a:solidFill>
                  <a:schemeClr val="bg1"/>
                </a:solidFill>
              </a:rPr>
              <a:t>face-to-face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interviews</a:t>
            </a:r>
            <a:r>
              <a:rPr lang="hu-HU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Target </a:t>
            </a:r>
            <a:r>
              <a:rPr lang="en-GB" dirty="0" smtClean="0">
                <a:solidFill>
                  <a:schemeClr val="bg1"/>
                </a:solidFill>
              </a:rPr>
              <a:t>groups</a:t>
            </a:r>
            <a:r>
              <a:rPr lang="hu-HU" dirty="0" smtClean="0">
                <a:solidFill>
                  <a:schemeClr val="bg1"/>
                </a:solidFill>
              </a:rPr>
              <a:t>:  </a:t>
            </a:r>
            <a:r>
              <a:rPr lang="en-GB" dirty="0" smtClean="0">
                <a:solidFill>
                  <a:schemeClr val="bg1"/>
                </a:solidFill>
              </a:rPr>
              <a:t>Professionals </a:t>
            </a:r>
            <a:r>
              <a:rPr lang="en-GB" dirty="0">
                <a:solidFill>
                  <a:schemeClr val="bg1"/>
                </a:solidFill>
              </a:rPr>
              <a:t>involved in education, Families, Intermediaries, Training centre, Universities, Policy </a:t>
            </a:r>
            <a:r>
              <a:rPr lang="en-GB" dirty="0" smtClean="0">
                <a:solidFill>
                  <a:schemeClr val="bg1"/>
                </a:solidFill>
              </a:rPr>
              <a:t>makers</a:t>
            </a:r>
            <a:endParaRPr lang="hu-HU" dirty="0">
              <a:solidFill>
                <a:schemeClr val="bg1"/>
              </a:solidFill>
            </a:endParaRPr>
          </a:p>
          <a:p>
            <a:pPr lvl="1"/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9" name="Tartalom helye 1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u-HU" dirty="0"/>
          </a:p>
          <a:p>
            <a:pPr marL="109728" indent="0">
              <a:buNone/>
            </a:pP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About</a:t>
            </a:r>
            <a:r>
              <a:rPr lang="hu-H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questionnaire</a:t>
            </a:r>
            <a:endParaRPr lang="en-GB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-3962400" y="27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5" name="Picture 4" descr="Description: Logo_Final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6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err="1" smtClean="0"/>
              <a:t>Preliminary</a:t>
            </a:r>
            <a:r>
              <a:rPr lang="hu-HU" sz="2800" dirty="0" smtClean="0"/>
              <a:t> </a:t>
            </a:r>
            <a:r>
              <a:rPr lang="hu-HU" sz="2800" dirty="0" err="1" smtClean="0"/>
              <a:t>results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Hungary</a:t>
            </a:r>
            <a:endParaRPr lang="en-GB" sz="28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318415"/>
              </p:ext>
            </p:extLst>
          </p:nvPr>
        </p:nvGraphicFramePr>
        <p:xfrm>
          <a:off x="457200" y="11430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4" descr="Description: Logo_Final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7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err="1"/>
              <a:t>Preliminary</a:t>
            </a:r>
            <a:r>
              <a:rPr lang="hu-HU" sz="2800" dirty="0"/>
              <a:t> </a:t>
            </a:r>
            <a:r>
              <a:rPr lang="hu-HU" sz="2800" dirty="0" err="1"/>
              <a:t>results</a:t>
            </a:r>
            <a:r>
              <a:rPr lang="hu-HU" sz="2800" dirty="0"/>
              <a:t> </a:t>
            </a:r>
            <a:r>
              <a:rPr lang="hu-HU" sz="2800" dirty="0" err="1"/>
              <a:t>in</a:t>
            </a:r>
            <a:r>
              <a:rPr lang="hu-HU" sz="2800" dirty="0"/>
              <a:t> Hungary</a:t>
            </a:r>
            <a:endParaRPr lang="en-GB" sz="2800" dirty="0"/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4" descr="Description: Logo_Final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6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b="1" dirty="0" err="1" smtClean="0"/>
              <a:t>Barriers</a:t>
            </a:r>
            <a:endParaRPr lang="hu-HU" b="1" dirty="0" smtClean="0"/>
          </a:p>
          <a:p>
            <a:endParaRPr lang="hu-HU" b="1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err="1"/>
              <a:t>Preliminary</a:t>
            </a:r>
            <a:r>
              <a:rPr lang="hu-HU" sz="2800" dirty="0"/>
              <a:t> </a:t>
            </a:r>
            <a:r>
              <a:rPr lang="hu-HU" sz="2800" dirty="0" err="1"/>
              <a:t>results</a:t>
            </a:r>
            <a:r>
              <a:rPr lang="hu-HU" sz="2800" dirty="0"/>
              <a:t> </a:t>
            </a:r>
            <a:r>
              <a:rPr lang="hu-HU" sz="2800" dirty="0" err="1"/>
              <a:t>in</a:t>
            </a:r>
            <a:r>
              <a:rPr lang="hu-HU" sz="2800" dirty="0"/>
              <a:t> Hungary</a:t>
            </a:r>
            <a:endParaRPr lang="en-GB" sz="2800" dirty="0"/>
          </a:p>
        </p:txBody>
      </p:sp>
      <p:graphicFrame>
        <p:nvGraphicFramePr>
          <p:cNvPr id="5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422158"/>
              </p:ext>
            </p:extLst>
          </p:nvPr>
        </p:nvGraphicFramePr>
        <p:xfrm>
          <a:off x="1" y="2160588"/>
          <a:ext cx="868680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4" descr="Description: Logo_Final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6250" r="5078" b="28516"/>
          <a:stretch>
            <a:fillRect/>
          </a:stretch>
        </p:blipFill>
        <p:spPr bwMode="auto">
          <a:xfrm>
            <a:off x="7086600" y="5880507"/>
            <a:ext cx="1184817" cy="8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43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618</Words>
  <Application>Microsoft Office PowerPoint</Application>
  <PresentationFormat>Diavetítés a képernyőre (4:3 oldalarány)</PresentationFormat>
  <Paragraphs>68</Paragraphs>
  <Slides>13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Concourse</vt:lpstr>
      <vt:lpstr>Target group questionnaire in the “ISG for Competence” project</vt:lpstr>
      <vt:lpstr>About ISG4Competence Project</vt:lpstr>
      <vt:lpstr>About ISG4Competence Project</vt:lpstr>
      <vt:lpstr>Students with learning difficulties in Hungary</vt:lpstr>
      <vt:lpstr>Experience with use of serious games</vt:lpstr>
      <vt:lpstr>About the questionnaire</vt:lpstr>
      <vt:lpstr>Preliminary results in Hungary</vt:lpstr>
      <vt:lpstr>Preliminary results in Hungary</vt:lpstr>
      <vt:lpstr>Preliminary results in Hungary</vt:lpstr>
      <vt:lpstr>Preliminary results in Hungary</vt:lpstr>
      <vt:lpstr>Reasons why existing pedagogical approaches/training materials fail in ensuring a successful acquisition of cognitive competencies</vt:lpstr>
      <vt:lpstr>Reasons why existing pedagogical approaches/training materials fail in ensuring a successful acquisition of cognitive competencies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output 1 Scoping report</dc:title>
  <dc:creator>PhoenixKM</dc:creator>
  <cp:lastModifiedBy>Szilvia Paxián</cp:lastModifiedBy>
  <cp:revision>31</cp:revision>
  <dcterms:created xsi:type="dcterms:W3CDTF">2006-08-16T00:00:00Z</dcterms:created>
  <dcterms:modified xsi:type="dcterms:W3CDTF">2016-07-13T21:28:02Z</dcterms:modified>
</cp:coreProperties>
</file>